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sldIdLst>
    <p:sldId id="640" r:id="rId4"/>
    <p:sldId id="259" r:id="rId5"/>
    <p:sldId id="260" r:id="rId6"/>
    <p:sldId id="261" r:id="rId7"/>
    <p:sldId id="262" r:id="rId8"/>
    <p:sldId id="297" r:id="rId9"/>
    <p:sldId id="566" r:id="rId10"/>
    <p:sldId id="674" r:id="rId11"/>
    <p:sldId id="691" r:id="rId12"/>
    <p:sldId id="675" r:id="rId13"/>
    <p:sldId id="676" r:id="rId14"/>
    <p:sldId id="678" r:id="rId15"/>
    <p:sldId id="653" r:id="rId16"/>
    <p:sldId id="679" r:id="rId17"/>
    <p:sldId id="680" r:id="rId18"/>
    <p:sldId id="681" r:id="rId19"/>
    <p:sldId id="682" r:id="rId20"/>
    <p:sldId id="683" r:id="rId21"/>
    <p:sldId id="684" r:id="rId22"/>
    <p:sldId id="685" r:id="rId23"/>
    <p:sldId id="686" r:id="rId24"/>
    <p:sldId id="687" r:id="rId25"/>
    <p:sldId id="688" r:id="rId26"/>
    <p:sldId id="689" r:id="rId27"/>
    <p:sldId id="690" r:id="rId28"/>
    <p:sldId id="585" r:id="rId29"/>
    <p:sldId id="407" r:id="rId30"/>
    <p:sldId id="417" r:id="rId31"/>
    <p:sldId id="281" r:id="rId32"/>
    <p:sldId id="275" r:id="rId33"/>
    <p:sldId id="276" r:id="rId34"/>
    <p:sldId id="277" r:id="rId35"/>
    <p:sldId id="278" r:id="rId36"/>
    <p:sldId id="283" r:id="rId37"/>
    <p:sldId id="284" r:id="rId38"/>
    <p:sldId id="309" r:id="rId39"/>
    <p:sldId id="310" r:id="rId40"/>
    <p:sldId id="288" r:id="rId41"/>
    <p:sldId id="693" r:id="rId42"/>
    <p:sldId id="289" r:id="rId43"/>
    <p:sldId id="581" r:id="rId44"/>
    <p:sldId id="312" r:id="rId45"/>
    <p:sldId id="313" r:id="rId46"/>
    <p:sldId id="314" r:id="rId4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F8BA"/>
    <a:srgbClr val="20431D"/>
    <a:srgbClr val="FF93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122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theme" Target="theme/theme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presProps" Target="presProps.xml"/><Relationship Id="rId8" Type="http://schemas.openxmlformats.org/officeDocument/2006/relationships/slide" Target="slides/slide5.xml"/><Relationship Id="rId51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/>
              <a:t>4/20/2022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/>
              <a:t>4/20/2022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/>
              <a:t>4/20/2022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E8FE-48E7-49BD-94D3-1F2F39F482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BCC3D-B403-45BE-9AF8-1D1CF790AB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11887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E8FE-48E7-49BD-94D3-1F2F39F482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BCC3D-B403-45BE-9AF8-1D1CF790AB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14679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E8FE-48E7-49BD-94D3-1F2F39F482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BCC3D-B403-45BE-9AF8-1D1CF790AB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93179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E8FE-48E7-49BD-94D3-1F2F39F482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BCC3D-B403-45BE-9AF8-1D1CF790AB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44448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E8FE-48E7-49BD-94D3-1F2F39F482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BCC3D-B403-45BE-9AF8-1D1CF790AB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65350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E8FE-48E7-49BD-94D3-1F2F39F482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BCC3D-B403-45BE-9AF8-1D1CF790AB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22169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E8FE-48E7-49BD-94D3-1F2F39F482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BCC3D-B403-45BE-9AF8-1D1CF790AB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31014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E8FE-48E7-49BD-94D3-1F2F39F482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BCC3D-B403-45BE-9AF8-1D1CF790AB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90934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/>
              <a:t>4/20/2022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E8FE-48E7-49BD-94D3-1F2F39F482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BCC3D-B403-45BE-9AF8-1D1CF790AB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41137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E8FE-48E7-49BD-94D3-1F2F39F482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BCC3D-B403-45BE-9AF8-1D1CF790AB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08811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E8FE-48E7-49BD-94D3-1F2F39F482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BCC3D-B403-45BE-9AF8-1D1CF790AB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222011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ms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DD223-3632-4F63-9877-691B3446FA7B}" type="datetimeFigureOut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20/04/2022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5958A-610B-43CA-85FE-D855CAEB0F2F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01714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DD223-3632-4F63-9877-691B3446FA7B}" type="datetimeFigureOut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20/04/2022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5958A-610B-43CA-85FE-D855CAEB0F2F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390051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DD223-3632-4F63-9877-691B3446FA7B}" type="datetimeFigureOut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20/04/2022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5958A-610B-43CA-85FE-D855CAEB0F2F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890442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DD223-3632-4F63-9877-691B3446FA7B}" type="datetimeFigureOut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20/04/2022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5958A-610B-43CA-85FE-D855CAEB0F2F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875175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DD223-3632-4F63-9877-691B3446FA7B}" type="datetimeFigureOut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20/04/2022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5958A-610B-43CA-85FE-D855CAEB0F2F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776831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DD223-3632-4F63-9877-691B3446FA7B}" type="datetimeFigureOut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20/04/2022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5958A-610B-43CA-85FE-D855CAEB0F2F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026837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DD223-3632-4F63-9877-691B3446FA7B}" type="datetimeFigureOut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20/04/2022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5958A-610B-43CA-85FE-D855CAEB0F2F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7660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/>
              <a:t>4/20/2022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DD223-3632-4F63-9877-691B3446FA7B}" type="datetimeFigureOut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20/04/2022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5958A-610B-43CA-85FE-D855CAEB0F2F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863682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ms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DD223-3632-4F63-9877-691B3446FA7B}" type="datetimeFigureOut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20/04/2022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5958A-610B-43CA-85FE-D855CAEB0F2F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227178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DD223-3632-4F63-9877-691B3446FA7B}" type="datetimeFigureOut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20/04/2022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5958A-610B-43CA-85FE-D855CAEB0F2F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8086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DD223-3632-4F63-9877-691B3446FA7B}" type="datetimeFigureOut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20/04/2022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5958A-610B-43CA-85FE-D855CAEB0F2F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12651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/>
              <a:t>4/20/2022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/>
              <a:t>4/20/2022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/>
              <a:t>4/20/2022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/>
              <a:t>4/20/2022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/>
              <a:t>4/20/2022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/>
              <a:t>4/20/2022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7000"/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3E4B51-06E0-4B7B-8AFA-5EA73F0E2D1D}" type="datetimeFigureOut">
              <a:rPr lang="en-US" smtClean="0"/>
              <a:t>4/20/2022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B724CC-7BB4-4E30-9AFF-AE0CA1EB1F6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7000"/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26E8FE-48E7-49BD-94D3-1F2F39F482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FBCC3D-B403-45BE-9AF8-1D1CF790AB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0927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7000"/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9DD223-3632-4F63-9877-691B3446FA7B}" type="datetimeFigureOut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20/04/2022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E5958A-610B-43CA-85FE-D855CAEB0F2F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2979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ms-M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0" r="-3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728015" y="5943600"/>
            <a:ext cx="763284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srgbClr val="FF9393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 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20 Ramadan 1443  </a:t>
            </a:r>
            <a:r>
              <a:rPr lang="en-US" sz="2400" b="1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bersamaan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   22 April 2022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itchFamily="34" charset="0"/>
              </a:rPr>
              <a:t>http://e-khutbah.terengganu.gov.my</a:t>
            </a:r>
            <a:endParaRPr lang="en-US" sz="20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Condensed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" y="0"/>
            <a:ext cx="9144000" cy="5943600"/>
          </a:xfrm>
          <a:prstGeom prst="rect">
            <a:avLst/>
          </a:prstGeom>
          <a:blipFill dpi="0" rotWithShape="1">
            <a:blip r:embed="rId3">
              <a:alphaModFix amt="28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 descr="316px-Coat_of_arms_of_Terengganu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5860" y="445027"/>
            <a:ext cx="1159058" cy="1383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231553" y="1806714"/>
            <a:ext cx="883624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Bernard MT Condensed" pitchFamily="18" charset="0"/>
              </a:rPr>
              <a:t>Jabatan</a:t>
            </a:r>
            <a:r>
              <a:rPr lang="en-US" sz="40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Bernard MT Condensed" pitchFamily="18" charset="0"/>
              </a:rPr>
              <a:t> H</a:t>
            </a:r>
            <a:r>
              <a:rPr lang="en-US" sz="4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Bernard MT Condensed" pitchFamily="18" charset="0"/>
              </a:rPr>
              <a:t>al </a:t>
            </a:r>
            <a:r>
              <a:rPr lang="en-US" sz="40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Bernard MT Condensed" pitchFamily="18" charset="0"/>
              </a:rPr>
              <a:t>E</a:t>
            </a:r>
            <a:r>
              <a:rPr lang="en-US" sz="40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Bernard MT Condensed" pitchFamily="18" charset="0"/>
              </a:rPr>
              <a:t>hwal</a:t>
            </a:r>
            <a:r>
              <a:rPr lang="en-US" sz="4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Bernard MT Condensed" pitchFamily="18" charset="0"/>
              </a:rPr>
              <a:t> </a:t>
            </a:r>
            <a:r>
              <a:rPr lang="en-US" sz="40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Bernard MT Condensed" pitchFamily="18" charset="0"/>
              </a:rPr>
              <a:t>A</a:t>
            </a:r>
            <a:r>
              <a:rPr lang="en-US" sz="4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Bernard MT Condensed" pitchFamily="18" charset="0"/>
              </a:rPr>
              <a:t>gama </a:t>
            </a:r>
            <a:r>
              <a:rPr lang="en-US" sz="40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Bernard MT Condensed" pitchFamily="18" charset="0"/>
              </a:rPr>
              <a:t>T</a:t>
            </a:r>
            <a:r>
              <a:rPr lang="en-US" sz="4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Bernard MT Condensed" pitchFamily="18" charset="0"/>
              </a:rPr>
              <a:t>erengganu</a:t>
            </a:r>
            <a:endParaRPr lang="en-US" sz="40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Bernard MT Condensed" pitchFamily="18" charset="0"/>
            </a:endParaRPr>
          </a:p>
        </p:txBody>
      </p:sp>
      <p:sp>
        <p:nvSpPr>
          <p:cNvPr id="9" name="Rectangle 5"/>
          <p:cNvSpPr txBox="1">
            <a:spLocks noChangeArrowheads="1"/>
          </p:cNvSpPr>
          <p:nvPr/>
        </p:nvSpPr>
        <p:spPr>
          <a:xfrm>
            <a:off x="2438400" y="2556520"/>
            <a:ext cx="4343400" cy="720080"/>
          </a:xfrm>
          <a:prstGeom prst="rect">
            <a:avLst/>
          </a:prstGeom>
          <a:solidFill>
            <a:schemeClr val="bg1">
              <a:lumMod val="95000"/>
              <a:alpha val="38000"/>
            </a:schemeClr>
          </a:solidFill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b="1" spc="50" dirty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 pitchFamily="34" charset="0"/>
                <a:cs typeface="Arial" pitchFamily="34" charset="0"/>
              </a:rPr>
              <a:t>KHUTBAH MULTIMEDIA</a:t>
            </a:r>
          </a:p>
          <a:p>
            <a:pPr marL="0" indent="0" algn="ctr">
              <a:buNone/>
            </a:pPr>
            <a:r>
              <a:rPr lang="ms-MY" sz="1800" b="1" spc="50" dirty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 pitchFamily="34" charset="0"/>
                <a:cs typeface="Arial" pitchFamily="34" charset="0"/>
              </a:rPr>
              <a:t>Siri: </a:t>
            </a:r>
            <a:r>
              <a:rPr lang="ms-MY" sz="1800" b="1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 pitchFamily="34" charset="0"/>
                <a:cs typeface="Arial" pitchFamily="34" charset="0"/>
              </a:rPr>
              <a:t>16 / 2022</a:t>
            </a:r>
            <a:endParaRPr lang="en-US" sz="1800" b="1" spc="50" dirty="0">
              <a:ln w="11430"/>
              <a:solidFill>
                <a:schemeClr val="bg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Rounded MT Bold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81000" y="3505200"/>
            <a:ext cx="8382000" cy="2308324"/>
          </a:xfrm>
          <a:prstGeom prst="rect">
            <a:avLst/>
          </a:prstGeom>
        </p:spPr>
        <p:txBody>
          <a:bodyPr wrap="square">
            <a:spAutoFit/>
            <a:scene3d>
              <a:camera prst="perspectiveAbove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angle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it-IT" sz="4800" b="1" spc="50" dirty="0">
                <a:ln w="11430"/>
                <a:solidFill>
                  <a:srgbClr val="C00000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  <a:latin typeface="Arial Black" pitchFamily="34" charset="0"/>
              </a:rPr>
              <a:t>LAILATUL QADAR DICARI KEAMPUNAN ALLAH DIPEROLEHI</a:t>
            </a:r>
            <a:endParaRPr lang="en-US" sz="4800" b="1" spc="50" dirty="0">
              <a:ln w="11430"/>
              <a:solidFill>
                <a:srgbClr val="C00000"/>
              </a:solidFill>
              <a:effectLst>
                <a:glow rad="228600">
                  <a:schemeClr val="tx1">
                    <a:alpha val="40000"/>
                  </a:schemeClr>
                </a:glow>
                <a:outerShdw blurRad="75057" dist="38100" dir="5400000" sy="-20000" rotWithShape="0">
                  <a:prstClr val="black">
                    <a:alpha val="25000"/>
                  </a:prstClr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2976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6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Callout 1"/>
          <p:cNvSpPr/>
          <p:nvPr/>
        </p:nvSpPr>
        <p:spPr>
          <a:xfrm>
            <a:off x="2438400" y="533400"/>
            <a:ext cx="4495800" cy="1447800"/>
          </a:xfrm>
          <a:prstGeom prst="downArrowCallout">
            <a:avLst>
              <a:gd name="adj1" fmla="val 24430"/>
              <a:gd name="adj2" fmla="val 24166"/>
              <a:gd name="adj3" fmla="val 25000"/>
              <a:gd name="adj4" fmla="val 56293"/>
            </a:avLst>
          </a:prstGeom>
          <a:solidFill>
            <a:schemeClr val="tx2">
              <a:lumMod val="20000"/>
              <a:lumOff val="80000"/>
              <a:alpha val="5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4000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</a:rPr>
              <a:t>Lailatul</a:t>
            </a:r>
            <a:r>
              <a:rPr lang="en-US" sz="4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4000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</a:rPr>
              <a:t>Qadar</a:t>
            </a:r>
            <a:r>
              <a:rPr lang="en-US" sz="4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</a:rPr>
              <a:t> </a:t>
            </a:r>
            <a:endParaRPr lang="en-US" sz="4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85800" y="2133600"/>
            <a:ext cx="8077200" cy="1447800"/>
          </a:xfrm>
          <a:prstGeom prst="roundRect">
            <a:avLst/>
          </a:prstGeom>
          <a:solidFill>
            <a:schemeClr val="accent5">
              <a:lumMod val="20000"/>
              <a:lumOff val="80000"/>
              <a:alpha val="8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40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Suatu anugerah </a:t>
            </a:r>
            <a:r>
              <a:rPr lang="sv-SE" sz="40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khas </a:t>
            </a:r>
            <a:endParaRPr lang="sv-SE" sz="4000" b="1" dirty="0" smtClean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sv-SE" sz="40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daripada </a:t>
            </a:r>
            <a:r>
              <a:rPr lang="sv-SE" sz="40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Allah </a:t>
            </a:r>
            <a:r>
              <a:rPr lang="sv-SE" sz="40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SWT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952500" y="5105400"/>
            <a:ext cx="7467600" cy="1371600"/>
          </a:xfrm>
          <a:prstGeom prst="roundRect">
            <a:avLst/>
          </a:prstGeom>
          <a:solidFill>
            <a:schemeClr val="accent5">
              <a:lumMod val="20000"/>
              <a:lumOff val="80000"/>
              <a:alpha val="8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32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Rebutlah </a:t>
            </a:r>
            <a:r>
              <a:rPr lang="sv-SE" sz="3200" b="1" dirty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peluang untuk mendapatkan anugerah tersebut sebelum ia </a:t>
            </a:r>
            <a:r>
              <a:rPr lang="sv-SE" sz="32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luput</a:t>
            </a:r>
            <a:endParaRPr lang="en-US" sz="3200" b="1" dirty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Notched Right Arrow 2"/>
          <p:cNvSpPr/>
          <p:nvPr/>
        </p:nvSpPr>
        <p:spPr>
          <a:xfrm rot="5400000">
            <a:off x="4038600" y="3962400"/>
            <a:ext cx="1371600" cy="76200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981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4" grpId="0" animBg="1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4000"/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nip Diagonal Corner Rectangle 5"/>
          <p:cNvSpPr/>
          <p:nvPr/>
        </p:nvSpPr>
        <p:spPr>
          <a:xfrm>
            <a:off x="2971800" y="152400"/>
            <a:ext cx="5920740" cy="1600200"/>
          </a:xfrm>
          <a:prstGeom prst="snip2DiagRect">
            <a:avLst>
              <a:gd name="adj1" fmla="val 0"/>
              <a:gd name="adj2" fmla="val 24346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4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Rasulullah </a:t>
            </a:r>
            <a:r>
              <a:rPr lang="sv-SE" sz="24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SAW </a:t>
            </a:r>
            <a:r>
              <a:rPr lang="sv-SE" sz="24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pernah menceritakan kepada para sahabat mengenai kisah empat orang dari kalangan bani </a:t>
            </a:r>
            <a:r>
              <a:rPr lang="sv-SE" sz="24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Israil</a:t>
            </a: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457200" y="2430482"/>
            <a:ext cx="8305800" cy="3970318"/>
          </a:xfrm>
          <a:prstGeom prst="rect">
            <a:avLst/>
          </a:prstGeom>
          <a:solidFill>
            <a:schemeClr val="tx1">
              <a:alpha val="69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28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Mereka</a:t>
            </a:r>
            <a:r>
              <a:rPr lang="en-US" sz="2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28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ini</a:t>
            </a:r>
            <a:r>
              <a:rPr lang="en-US" sz="2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28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beribadat</a:t>
            </a:r>
            <a:r>
              <a:rPr lang="en-US" sz="2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28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kepada</a:t>
            </a:r>
            <a:r>
              <a:rPr lang="en-US" sz="2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Allah </a:t>
            </a:r>
            <a:r>
              <a:rPr lang="en-US" sz="2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SWT </a:t>
            </a:r>
            <a:r>
              <a:rPr lang="en-US" sz="28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selama</a:t>
            </a:r>
            <a:r>
              <a:rPr lang="en-US" sz="2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80 </a:t>
            </a:r>
            <a:r>
              <a:rPr lang="en-US" sz="28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tahun</a:t>
            </a:r>
            <a:r>
              <a:rPr lang="en-US" sz="2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28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tidak</a:t>
            </a:r>
            <a:r>
              <a:rPr lang="en-US" sz="2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28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pernah</a:t>
            </a:r>
            <a:r>
              <a:rPr lang="en-US" sz="2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28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menderhakai</a:t>
            </a:r>
            <a:r>
              <a:rPr lang="en-US" sz="2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 Allah </a:t>
            </a:r>
            <a:r>
              <a:rPr lang="en-US" sz="28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walaupun</a:t>
            </a:r>
            <a:r>
              <a:rPr lang="en-US" sz="2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28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sedetik</a:t>
            </a:r>
            <a:r>
              <a:rPr lang="en-US" sz="2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, </a:t>
            </a:r>
            <a:r>
              <a:rPr lang="en-US" sz="28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maka</a:t>
            </a:r>
            <a:r>
              <a:rPr lang="en-US" sz="2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28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para</a:t>
            </a:r>
            <a:r>
              <a:rPr lang="en-US" sz="2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28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sahabat</a:t>
            </a:r>
            <a:r>
              <a:rPr lang="en-US" sz="2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pun </a:t>
            </a:r>
            <a:r>
              <a:rPr lang="en-US" sz="28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merasa</a:t>
            </a:r>
            <a:r>
              <a:rPr lang="en-US" sz="2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28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takjub</a:t>
            </a:r>
            <a:r>
              <a:rPr lang="en-US" sz="2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28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dengan</a:t>
            </a:r>
            <a:r>
              <a:rPr lang="en-US" sz="2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28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perkara</a:t>
            </a:r>
            <a:r>
              <a:rPr lang="en-US" sz="2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28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itu</a:t>
            </a:r>
            <a:r>
              <a:rPr lang="en-US" sz="2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, </a:t>
            </a:r>
            <a:r>
              <a:rPr lang="en-US" sz="28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lalu</a:t>
            </a:r>
            <a:r>
              <a:rPr lang="en-US" sz="2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28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Jibril</a:t>
            </a:r>
            <a:r>
              <a:rPr lang="en-US" sz="2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28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datang</a:t>
            </a:r>
            <a:r>
              <a:rPr lang="en-US" sz="2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28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kepada</a:t>
            </a:r>
            <a:r>
              <a:rPr lang="en-US" sz="2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28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Nabi</a:t>
            </a:r>
            <a:r>
              <a:rPr lang="en-US" sz="2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28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memberi</a:t>
            </a:r>
            <a:r>
              <a:rPr lang="en-US" sz="2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28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tahu</a:t>
            </a:r>
            <a:r>
              <a:rPr lang="en-US" sz="2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28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bahawa</a:t>
            </a:r>
            <a:r>
              <a:rPr lang="en-US" sz="2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28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umatmu</a:t>
            </a:r>
            <a:r>
              <a:rPr lang="en-US" sz="2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28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takjub</a:t>
            </a:r>
            <a:r>
              <a:rPr lang="en-US" sz="2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28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dengan</a:t>
            </a:r>
            <a:r>
              <a:rPr lang="en-US" sz="2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28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ibadat</a:t>
            </a:r>
            <a:r>
              <a:rPr lang="en-US" sz="2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28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mereka</a:t>
            </a:r>
            <a:r>
              <a:rPr lang="en-US" sz="2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28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selama</a:t>
            </a:r>
            <a:r>
              <a:rPr lang="en-US" sz="2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80 </a:t>
            </a:r>
            <a:r>
              <a:rPr lang="en-US" sz="28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tahun</a:t>
            </a:r>
            <a:r>
              <a:rPr lang="en-US" sz="2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28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tanpa</a:t>
            </a:r>
            <a:r>
              <a:rPr lang="en-US" sz="2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28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menderhakai</a:t>
            </a:r>
            <a:r>
              <a:rPr lang="en-US" sz="2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Allah </a:t>
            </a:r>
            <a:r>
              <a:rPr lang="en-US" sz="28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walaupun</a:t>
            </a:r>
            <a:r>
              <a:rPr lang="en-US" sz="2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28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sedetik</a:t>
            </a:r>
            <a:r>
              <a:rPr lang="en-US" sz="2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, </a:t>
            </a:r>
            <a:r>
              <a:rPr lang="en-US" sz="28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sekarang</a:t>
            </a:r>
            <a:r>
              <a:rPr lang="en-US" sz="2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28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ini</a:t>
            </a:r>
            <a:r>
              <a:rPr lang="en-US" sz="2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Allah </a:t>
            </a:r>
            <a:r>
              <a:rPr lang="en-US" sz="28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menurunkan</a:t>
            </a:r>
            <a:r>
              <a:rPr lang="en-US" sz="2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28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ayat</a:t>
            </a:r>
            <a:r>
              <a:rPr lang="en-US" sz="2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28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mengenai</a:t>
            </a:r>
            <a:r>
              <a:rPr lang="en-US" sz="2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28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perkara</a:t>
            </a:r>
            <a:r>
              <a:rPr lang="en-US" sz="2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yang </a:t>
            </a:r>
            <a:r>
              <a:rPr lang="en-US" sz="28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lebih</a:t>
            </a:r>
            <a:r>
              <a:rPr lang="en-US" sz="2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28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baik</a:t>
            </a:r>
            <a:r>
              <a:rPr lang="en-US" sz="2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28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dari</a:t>
            </a:r>
            <a:r>
              <a:rPr lang="en-US" sz="2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28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itu</a:t>
            </a:r>
            <a:r>
              <a:rPr lang="en-US" sz="2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, </a:t>
            </a:r>
            <a:r>
              <a:rPr lang="en-US" sz="28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maka</a:t>
            </a:r>
            <a:r>
              <a:rPr lang="en-US" sz="2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28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Jibril</a:t>
            </a:r>
            <a:r>
              <a:rPr lang="en-US" sz="2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pun </a:t>
            </a:r>
            <a:r>
              <a:rPr lang="en-US" sz="28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membaca</a:t>
            </a:r>
            <a:r>
              <a:rPr lang="en-US" sz="2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28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kepada</a:t>
            </a:r>
            <a:r>
              <a:rPr lang="en-US" sz="2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28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Nabi</a:t>
            </a:r>
            <a:r>
              <a:rPr lang="en-US" sz="2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SAW:</a:t>
            </a:r>
            <a:endParaRPr lang="en-US" sz="28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7" name="Cloud 6"/>
          <p:cNvSpPr/>
          <p:nvPr/>
        </p:nvSpPr>
        <p:spPr>
          <a:xfrm>
            <a:off x="175260" y="304800"/>
            <a:ext cx="3101340" cy="1295400"/>
          </a:xfrm>
          <a:prstGeom prst="cloud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Arial Black" pitchFamily="34" charset="0"/>
              </a:rPr>
              <a:t>Dalam</a:t>
            </a:r>
            <a:r>
              <a:rPr lang="en-US" sz="2400" dirty="0">
                <a:latin typeface="Arial Black" pitchFamily="34" charset="0"/>
              </a:rPr>
              <a:t> </a:t>
            </a:r>
            <a:r>
              <a:rPr lang="en-US" sz="2400" dirty="0" err="1" smtClean="0">
                <a:latin typeface="Arial Black" pitchFamily="34" charset="0"/>
              </a:rPr>
              <a:t>Tafsir</a:t>
            </a:r>
            <a:r>
              <a:rPr lang="en-US" sz="2400" dirty="0" smtClean="0">
                <a:latin typeface="Arial Black" pitchFamily="34" charset="0"/>
              </a:rPr>
              <a:t> </a:t>
            </a:r>
            <a:r>
              <a:rPr lang="en-US" sz="2400" dirty="0" err="1">
                <a:latin typeface="Arial Black" pitchFamily="34" charset="0"/>
              </a:rPr>
              <a:t>Ibnu</a:t>
            </a:r>
            <a:r>
              <a:rPr lang="en-US" sz="2400" dirty="0">
                <a:latin typeface="Arial Black" pitchFamily="34" charset="0"/>
              </a:rPr>
              <a:t> </a:t>
            </a:r>
            <a:r>
              <a:rPr lang="en-US" sz="2400" dirty="0" err="1">
                <a:latin typeface="Arial Black" pitchFamily="34" charset="0"/>
              </a:rPr>
              <a:t>Kathir</a:t>
            </a:r>
            <a:r>
              <a:rPr lang="en-US" sz="2400" dirty="0">
                <a:latin typeface="Arial Black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12778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4000"/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nip Diagonal Corner Rectangle 5"/>
          <p:cNvSpPr/>
          <p:nvPr/>
        </p:nvSpPr>
        <p:spPr>
          <a:xfrm>
            <a:off x="2971800" y="152400"/>
            <a:ext cx="5920740" cy="1600200"/>
          </a:xfrm>
          <a:prstGeom prst="snip2DiagRect">
            <a:avLst>
              <a:gd name="adj1" fmla="val 0"/>
              <a:gd name="adj2" fmla="val 24346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4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Rasulullah </a:t>
            </a:r>
            <a:r>
              <a:rPr lang="sv-SE" sz="24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SAW </a:t>
            </a:r>
            <a:r>
              <a:rPr lang="sv-SE" sz="24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pernah menceritakan kepada para sahabat mengenai kisah empat orang dari kalangan bani </a:t>
            </a:r>
            <a:r>
              <a:rPr lang="sv-SE" sz="24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Israil</a:t>
            </a:r>
            <a:endParaRPr lang="en-US" sz="2400" dirty="0"/>
          </a:p>
        </p:txBody>
      </p:sp>
      <p:sp>
        <p:nvSpPr>
          <p:cNvPr id="7" name="Cloud 6"/>
          <p:cNvSpPr/>
          <p:nvPr/>
        </p:nvSpPr>
        <p:spPr>
          <a:xfrm>
            <a:off x="175260" y="304800"/>
            <a:ext cx="3101340" cy="1295400"/>
          </a:xfrm>
          <a:prstGeom prst="cloud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Arial Black" pitchFamily="34" charset="0"/>
              </a:rPr>
              <a:t>Dalam</a:t>
            </a:r>
            <a:r>
              <a:rPr lang="en-US" sz="2400" dirty="0">
                <a:latin typeface="Arial Black" pitchFamily="34" charset="0"/>
              </a:rPr>
              <a:t> </a:t>
            </a:r>
            <a:r>
              <a:rPr lang="en-US" sz="2400" dirty="0" err="1" smtClean="0">
                <a:latin typeface="Arial Black" pitchFamily="34" charset="0"/>
              </a:rPr>
              <a:t>Tafsir</a:t>
            </a:r>
            <a:r>
              <a:rPr lang="en-US" sz="2400" dirty="0" smtClean="0">
                <a:latin typeface="Arial Black" pitchFamily="34" charset="0"/>
              </a:rPr>
              <a:t> </a:t>
            </a:r>
            <a:r>
              <a:rPr lang="en-US" sz="2400" dirty="0" err="1">
                <a:latin typeface="Arial Black" pitchFamily="34" charset="0"/>
              </a:rPr>
              <a:t>Ibnu</a:t>
            </a:r>
            <a:r>
              <a:rPr lang="en-US" sz="2400" dirty="0">
                <a:latin typeface="Arial Black" pitchFamily="34" charset="0"/>
              </a:rPr>
              <a:t> </a:t>
            </a:r>
            <a:r>
              <a:rPr lang="en-US" sz="2400" dirty="0" err="1">
                <a:latin typeface="Arial Black" pitchFamily="34" charset="0"/>
              </a:rPr>
              <a:t>Kathir</a:t>
            </a:r>
            <a:r>
              <a:rPr lang="en-US" sz="2400" dirty="0">
                <a:latin typeface="Arial Black" pitchFamily="34" charset="0"/>
              </a:rPr>
              <a:t> </a:t>
            </a:r>
          </a:p>
        </p:txBody>
      </p:sp>
      <p:sp>
        <p:nvSpPr>
          <p:cNvPr id="2" name="Rectangle 1"/>
          <p:cNvSpPr/>
          <p:nvPr/>
        </p:nvSpPr>
        <p:spPr>
          <a:xfrm>
            <a:off x="381000" y="2087880"/>
            <a:ext cx="8412480" cy="4389120"/>
          </a:xfrm>
          <a:prstGeom prst="rect">
            <a:avLst/>
          </a:prstGeom>
          <a:blipFill>
            <a:blip r:embed="rId3"/>
            <a:srcRect/>
            <a:stretch>
              <a:fillRect l="-184" t="-2429" r="184" b="-5209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232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6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838200" y="1649730"/>
            <a:ext cx="7349490" cy="4827270"/>
          </a:xfrm>
          <a:prstGeom prst="roundRect">
            <a:avLst/>
          </a:prstGeom>
          <a:solidFill>
            <a:schemeClr val="accent5">
              <a:lumMod val="20000"/>
              <a:lumOff val="80000"/>
              <a:alpha val="8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4400" b="1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Menurut </a:t>
            </a:r>
            <a:r>
              <a:rPr lang="sv-SE" sz="4400" b="1" dirty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pandangan yang termasyhur dari mazhab Syafie, Hambali dan satu pandangan dalam mazhab Maliki, ia berlaku pada sepuluh malam terakhir  daripada bulan Ramadan</a:t>
            </a:r>
            <a:endParaRPr lang="en-US" sz="4400" b="1" dirty="0">
              <a:ln w="1905"/>
              <a:solidFill>
                <a:schemeClr val="accent5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Down Arrow Callout 3"/>
          <p:cNvSpPr/>
          <p:nvPr/>
        </p:nvSpPr>
        <p:spPr>
          <a:xfrm>
            <a:off x="76200" y="228600"/>
            <a:ext cx="8991600" cy="1143000"/>
          </a:xfrm>
          <a:prstGeom prst="downArrowCallout">
            <a:avLst>
              <a:gd name="adj1" fmla="val 29167"/>
              <a:gd name="adj2" fmla="val 24166"/>
              <a:gd name="adj3" fmla="val 25000"/>
              <a:gd name="adj4" fmla="val 64977"/>
            </a:avLst>
          </a:prstGeom>
          <a:solidFill>
            <a:schemeClr val="bg1"/>
          </a:solidFill>
          <a:ln w="69850" cmpd="thickThin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fi-FI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Bila Berlaku Lailatul Qadar ?</a:t>
            </a:r>
            <a:endParaRPr lang="en-US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51180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4000"/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nip Diagonal Corner Rectangle 5"/>
          <p:cNvSpPr/>
          <p:nvPr/>
        </p:nvSpPr>
        <p:spPr>
          <a:xfrm>
            <a:off x="330255" y="152400"/>
            <a:ext cx="8585145" cy="762000"/>
          </a:xfrm>
          <a:prstGeom prst="snip2DiagRect">
            <a:avLst>
              <a:gd name="adj1" fmla="val 0"/>
              <a:gd name="adj2" fmla="val 37917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4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Diriwayat </a:t>
            </a:r>
            <a:r>
              <a:rPr lang="sv-SE" sz="24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daripada </a:t>
            </a:r>
            <a:r>
              <a:rPr lang="sv-SE" sz="24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Saiyidatina </a:t>
            </a:r>
            <a:r>
              <a:rPr lang="sv-SE" sz="24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Aisyah </a:t>
            </a:r>
            <a:r>
              <a:rPr lang="sv-SE" sz="24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RA berkata, </a:t>
            </a:r>
            <a:r>
              <a:rPr lang="sv-SE" sz="24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Rasulullah </a:t>
            </a:r>
            <a:r>
              <a:rPr lang="sv-SE" sz="24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SAW bersabda :</a:t>
            </a: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533399" y="3962400"/>
            <a:ext cx="8153401" cy="1754326"/>
          </a:xfrm>
          <a:prstGeom prst="rect">
            <a:avLst/>
          </a:prstGeom>
          <a:solidFill>
            <a:schemeClr val="tx1">
              <a:alpha val="69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3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Yang </a:t>
            </a:r>
            <a:r>
              <a:rPr lang="en-US" sz="36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b</a:t>
            </a:r>
            <a:r>
              <a:rPr lang="en-US" sz="36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ermaksud</a:t>
            </a:r>
            <a:r>
              <a:rPr lang="en-US" sz="3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: </a:t>
            </a:r>
            <a:r>
              <a:rPr lang="sv-SE" sz="36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Carilah Lailatul Qadar pada malam yang ganjil dari sepuluh malam terakhir bulan Ramadan.</a:t>
            </a:r>
            <a:endParaRPr lang="en-US" sz="36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85800" y="1524000"/>
            <a:ext cx="7782900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1"/>
            <a:r>
              <a:rPr lang="ar-SA" sz="6000" b="1" dirty="0"/>
              <a:t>تَحَرَّوْا لَيْلَةَ القَدْرِ فِيْ الْوِتْرِ </a:t>
            </a:r>
            <a:endParaRPr lang="en-US" sz="6000" b="1" dirty="0" smtClean="0"/>
          </a:p>
          <a:p>
            <a:pPr algn="ctr" rtl="1"/>
            <a:r>
              <a:rPr lang="ar-SA" sz="6000" b="1" dirty="0" smtClean="0"/>
              <a:t>مِنَ </a:t>
            </a:r>
            <a:r>
              <a:rPr lang="ar-SA" sz="6000" b="1" dirty="0"/>
              <a:t>الْعَشْرِ الأَوَاخِرِ مِنْ رَمَضَانَ </a:t>
            </a:r>
            <a:endParaRPr lang="en-US" sz="6000" dirty="0"/>
          </a:p>
        </p:txBody>
      </p:sp>
      <p:sp>
        <p:nvSpPr>
          <p:cNvPr id="4" name="Rectangle 3"/>
          <p:cNvSpPr/>
          <p:nvPr/>
        </p:nvSpPr>
        <p:spPr>
          <a:xfrm>
            <a:off x="7133804" y="6248400"/>
            <a:ext cx="15724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 (H.R. </a:t>
            </a:r>
            <a:r>
              <a:rPr lang="en-US" b="1" dirty="0" err="1">
                <a:solidFill>
                  <a:srgbClr val="FF0000"/>
                </a:solidFill>
              </a:rPr>
              <a:t>Bukhari</a:t>
            </a:r>
            <a:r>
              <a:rPr lang="en-US" b="1" dirty="0">
                <a:solidFill>
                  <a:srgbClr val="FF0000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59332016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4000"/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nip Diagonal Corner Rectangle 5"/>
          <p:cNvSpPr/>
          <p:nvPr/>
        </p:nvSpPr>
        <p:spPr>
          <a:xfrm>
            <a:off x="330255" y="1600200"/>
            <a:ext cx="8585145" cy="457200"/>
          </a:xfrm>
          <a:prstGeom prst="snip2DiagRect">
            <a:avLst>
              <a:gd name="adj1" fmla="val 0"/>
              <a:gd name="adj2" fmla="val 37917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Diriwayat </a:t>
            </a:r>
            <a:r>
              <a:rPr lang="sv-SE" sz="20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daripada </a:t>
            </a:r>
            <a:r>
              <a:rPr lang="sv-SE" sz="2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Saiyidatina </a:t>
            </a:r>
            <a:r>
              <a:rPr lang="sv-SE" sz="20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Aisyah </a:t>
            </a:r>
            <a:r>
              <a:rPr lang="sv-SE" sz="2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RA berkata :</a:t>
            </a:r>
            <a:endParaRPr lang="en-US" sz="2000" dirty="0"/>
          </a:p>
        </p:txBody>
      </p:sp>
      <p:sp>
        <p:nvSpPr>
          <p:cNvPr id="5" name="Rectangle 4"/>
          <p:cNvSpPr/>
          <p:nvPr/>
        </p:nvSpPr>
        <p:spPr>
          <a:xfrm>
            <a:off x="330255" y="4494074"/>
            <a:ext cx="8585145" cy="1754326"/>
          </a:xfrm>
          <a:prstGeom prst="rect">
            <a:avLst/>
          </a:prstGeom>
          <a:solidFill>
            <a:schemeClr val="tx1">
              <a:alpha val="69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27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Yang </a:t>
            </a:r>
            <a:r>
              <a:rPr lang="en-US" sz="27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b</a:t>
            </a:r>
            <a:r>
              <a:rPr lang="en-US" sz="27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ermaksud</a:t>
            </a:r>
            <a:r>
              <a:rPr lang="en-US" sz="27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: </a:t>
            </a:r>
            <a:r>
              <a:rPr lang="sv-SE" sz="27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Adalah Rasulullah s.a.w bersungguh–sungguh beribadat pada bulan Ramadan melebihi bulan-bulan yang lain dan Baginda bersungguh–sungguh pada sepuluh akhir Ramadan melebihi masa yang lain.</a:t>
            </a:r>
            <a:endParaRPr lang="en-US" sz="27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2133600"/>
            <a:ext cx="9144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4000" b="1" dirty="0"/>
              <a:t>كَانَ رَسُولُ اللَّهِ صلى الله عليه وسلم يَجْتَهِدُ فِي رَمضانَ </a:t>
            </a:r>
            <a:endParaRPr lang="en-US" sz="4000" b="1" dirty="0" smtClean="0"/>
          </a:p>
          <a:p>
            <a:pPr algn="ctr" rtl="1"/>
            <a:r>
              <a:rPr lang="ar-SA" sz="4000" b="1" dirty="0" smtClean="0"/>
              <a:t>مَالَا </a:t>
            </a:r>
            <a:r>
              <a:rPr lang="ar-SA" sz="4000" b="1" dirty="0"/>
              <a:t>يَجْتَهِدُ في غَيْرِهِ</a:t>
            </a:r>
            <a:r>
              <a:rPr lang="ar-SA" sz="4000" b="1" dirty="0" smtClean="0"/>
              <a:t>، </a:t>
            </a:r>
            <a:r>
              <a:rPr lang="ar-SA" sz="4000" b="1" dirty="0"/>
              <a:t>وَفِي العَشْرِ الأَوَاخِرِ </a:t>
            </a:r>
            <a:r>
              <a:rPr lang="ar-SA" sz="4000" b="1" dirty="0" smtClean="0"/>
              <a:t>مِنْهُ</a:t>
            </a:r>
            <a:endParaRPr lang="en-US" sz="4000" b="1" dirty="0" smtClean="0"/>
          </a:p>
          <a:p>
            <a:pPr algn="ctr" rtl="1"/>
            <a:r>
              <a:rPr lang="ar-SA" sz="4000" b="1" dirty="0" smtClean="0"/>
              <a:t> </a:t>
            </a:r>
            <a:r>
              <a:rPr lang="ar-SA" sz="4000" b="1" dirty="0"/>
              <a:t>مَالَا يَجْتَهدُ في غَيْرِهِ</a:t>
            </a:r>
            <a:endParaRPr lang="en-US" sz="4000" dirty="0"/>
          </a:p>
        </p:txBody>
      </p:sp>
      <p:sp>
        <p:nvSpPr>
          <p:cNvPr id="4" name="Rectangle 3"/>
          <p:cNvSpPr/>
          <p:nvPr/>
        </p:nvSpPr>
        <p:spPr>
          <a:xfrm>
            <a:off x="7342982" y="6336268"/>
            <a:ext cx="15499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 (H.R. </a:t>
            </a:r>
            <a:r>
              <a:rPr lang="en-US" b="1" dirty="0" smtClean="0">
                <a:solidFill>
                  <a:srgbClr val="FF0000"/>
                </a:solidFill>
              </a:rPr>
              <a:t>Muslim)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28600" y="76200"/>
            <a:ext cx="8686800" cy="13716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Setiap </a:t>
            </a:r>
            <a:r>
              <a:rPr lang="it-IT" sz="28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kali masuk sepuluh akhir </a:t>
            </a:r>
            <a:r>
              <a:rPr lang="it-IT" sz="28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Ramadan, </a:t>
            </a:r>
            <a:r>
              <a:rPr lang="it-IT" sz="28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Rasulullah </a:t>
            </a:r>
            <a:r>
              <a:rPr lang="it-IT" sz="28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SAW </a:t>
            </a:r>
            <a:r>
              <a:rPr lang="it-IT" sz="28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bersungguh-sungguh melaksanakan Ibadat melebihi masa-masa yang lain</a:t>
            </a:r>
            <a:endParaRPr lang="en-US" sz="2800" b="1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5020693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6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304800" y="1371600"/>
            <a:ext cx="8534400" cy="2541270"/>
          </a:xfrm>
          <a:prstGeom prst="roundRect">
            <a:avLst/>
          </a:prstGeom>
          <a:solidFill>
            <a:schemeClr val="accent5">
              <a:lumMod val="20000"/>
              <a:lumOff val="80000"/>
              <a:alpha val="9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3600" b="1" dirty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Hadis-hadis tersebut menunjukkan bahawa Lailatul Qadar biasanya berlaku pada sepuluh malam terakhir Ramadan, terutama sekali pada malam-malam ganjil</a:t>
            </a:r>
            <a:endParaRPr lang="en-US" sz="3600" b="1" dirty="0">
              <a:ln w="1905"/>
              <a:solidFill>
                <a:schemeClr val="accent5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Down Arrow Callout 3"/>
          <p:cNvSpPr/>
          <p:nvPr/>
        </p:nvSpPr>
        <p:spPr>
          <a:xfrm>
            <a:off x="76200" y="152400"/>
            <a:ext cx="8991600" cy="1143000"/>
          </a:xfrm>
          <a:prstGeom prst="downArrowCallout">
            <a:avLst>
              <a:gd name="adj1" fmla="val 29167"/>
              <a:gd name="adj2" fmla="val 24166"/>
              <a:gd name="adj3" fmla="val 25000"/>
              <a:gd name="adj4" fmla="val 64977"/>
            </a:avLst>
          </a:prstGeom>
          <a:solidFill>
            <a:schemeClr val="bg1"/>
          </a:solidFill>
          <a:ln w="69850" cmpd="thickThin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fi-FI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Bila Berlaku Lailatul Qadar ?</a:t>
            </a:r>
            <a:endParaRPr lang="en-US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" name="Striped Right Arrow 1"/>
          <p:cNvSpPr/>
          <p:nvPr/>
        </p:nvSpPr>
        <p:spPr>
          <a:xfrm rot="5400000">
            <a:off x="4101465" y="3975735"/>
            <a:ext cx="914400" cy="1040130"/>
          </a:xfrm>
          <a:prstGeom prst="stripedRightArrow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304800" y="5029200"/>
            <a:ext cx="8534400" cy="1676400"/>
          </a:xfrm>
          <a:prstGeom prst="roundRect">
            <a:avLst/>
          </a:prstGeom>
          <a:solidFill>
            <a:schemeClr val="accent2">
              <a:lumMod val="20000"/>
              <a:lumOff val="80000"/>
              <a:alpha val="8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36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Justeru pada malam-malam tersebut Rasulullah s.a.w. melipatgandakan ibadatnya kepada Allah </a:t>
            </a:r>
            <a:r>
              <a:rPr lang="sv-SE" sz="36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SWT</a:t>
            </a:r>
            <a:endParaRPr lang="en-US" sz="36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97672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6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228600" y="1371600"/>
            <a:ext cx="8763000" cy="1676400"/>
          </a:xfrm>
          <a:prstGeom prst="roundRect">
            <a:avLst/>
          </a:prstGeom>
          <a:solidFill>
            <a:schemeClr val="accent5">
              <a:lumMod val="20000"/>
              <a:lumOff val="80000"/>
              <a:alpha val="9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3300" b="1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Kita sepatutnya </a:t>
            </a:r>
            <a:r>
              <a:rPr lang="sv-SE" sz="3300" b="1" dirty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mencontohi perbuatan Baginda dengan meningkatkan amalan-amalan kita pada malam-malam terakhir Ramadan ini</a:t>
            </a:r>
            <a:endParaRPr lang="en-US" sz="3300" b="1" dirty="0">
              <a:ln w="1905"/>
              <a:solidFill>
                <a:schemeClr val="accent5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Down Arrow Callout 3"/>
          <p:cNvSpPr/>
          <p:nvPr/>
        </p:nvSpPr>
        <p:spPr>
          <a:xfrm>
            <a:off x="76200" y="152400"/>
            <a:ext cx="8991600" cy="1143000"/>
          </a:xfrm>
          <a:prstGeom prst="downArrowCallout">
            <a:avLst>
              <a:gd name="adj1" fmla="val 29167"/>
              <a:gd name="adj2" fmla="val 24166"/>
              <a:gd name="adj3" fmla="val 25000"/>
              <a:gd name="adj4" fmla="val 64977"/>
            </a:avLst>
          </a:prstGeom>
          <a:solidFill>
            <a:schemeClr val="bg1"/>
          </a:solidFill>
          <a:ln w="69850" cmpd="thickThin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fi-FI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Kita </a:t>
            </a:r>
            <a:r>
              <a:rPr lang="fi-FI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yang menjadi umat Baginda </a:t>
            </a:r>
            <a:r>
              <a:rPr lang="fi-FI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SAW</a:t>
            </a:r>
            <a:endParaRPr lang="en-US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" name="Striped Right Arrow 1"/>
          <p:cNvSpPr/>
          <p:nvPr/>
        </p:nvSpPr>
        <p:spPr>
          <a:xfrm rot="5400000">
            <a:off x="4128135" y="2985135"/>
            <a:ext cx="914400" cy="1040130"/>
          </a:xfrm>
          <a:prstGeom prst="stripedRightArrow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685800" y="4038600"/>
            <a:ext cx="8001000" cy="2667000"/>
          </a:xfrm>
          <a:prstGeom prst="roundRect">
            <a:avLst/>
          </a:prstGeom>
          <a:solidFill>
            <a:schemeClr val="accent2">
              <a:lumMod val="20000"/>
              <a:lumOff val="80000"/>
              <a:alpha val="8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35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Mudah-mudahan </a:t>
            </a:r>
            <a:r>
              <a:rPr lang="sv-SE" sz="35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dengan izin Allah amalan yang kita lakukan pada salah satu malam tersebut menepati dengan Lailatul Qadar, yang ganjarannya lebih baik dari 1000 bulan itu</a:t>
            </a:r>
            <a:endParaRPr lang="en-US" sz="35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345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6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wn Arrow Callout 3"/>
          <p:cNvSpPr/>
          <p:nvPr/>
        </p:nvSpPr>
        <p:spPr>
          <a:xfrm>
            <a:off x="76200" y="76200"/>
            <a:ext cx="8991600" cy="1524000"/>
          </a:xfrm>
          <a:prstGeom prst="downArrowCallout">
            <a:avLst>
              <a:gd name="adj1" fmla="val 25834"/>
              <a:gd name="adj2" fmla="val 21166"/>
              <a:gd name="adj3" fmla="val 25000"/>
              <a:gd name="adj4" fmla="val 64977"/>
            </a:avLst>
          </a:prstGeom>
          <a:solidFill>
            <a:srgbClr val="FFFF00">
              <a:alpha val="89000"/>
            </a:srgbClr>
          </a:solidFill>
          <a:ln w="69850" cmpd="thickThin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fi-FI" sz="2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Amalan-amalan </a:t>
            </a:r>
            <a:r>
              <a:rPr lang="fi-FI" sz="2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yang dituntut dan dilipatgandakan </a:t>
            </a:r>
            <a:r>
              <a:rPr lang="fi-FI" sz="2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pada malam-malam tersebut</a:t>
            </a:r>
            <a:endParaRPr lang="en-US" sz="2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33400" y="2743200"/>
            <a:ext cx="8229600" cy="3124200"/>
          </a:xfrm>
          <a:prstGeom prst="roundRect">
            <a:avLst/>
          </a:prstGeom>
          <a:solidFill>
            <a:schemeClr val="accent5">
              <a:lumMod val="20000"/>
              <a:lumOff val="80000"/>
              <a:alpha val="8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200" b="1" dirty="0" err="1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Solat</a:t>
            </a:r>
            <a:r>
              <a:rPr lang="es-ES" sz="4200" b="1" dirty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s-ES" sz="4200" b="1" dirty="0" err="1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sunat</a:t>
            </a:r>
            <a:r>
              <a:rPr lang="es-ES" sz="4200" b="1" dirty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s-ES" sz="4200" b="1" dirty="0" err="1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Tarawih</a:t>
            </a:r>
            <a:r>
              <a:rPr lang="es-ES" sz="4200" b="1" dirty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dan </a:t>
            </a:r>
            <a:r>
              <a:rPr lang="es-ES" sz="4200" b="1" dirty="0" err="1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qiamullail</a:t>
            </a:r>
            <a:r>
              <a:rPr lang="es-ES" sz="4200" b="1" dirty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</a:t>
            </a:r>
            <a:r>
              <a:rPr lang="es-ES" sz="4200" b="1" dirty="0" err="1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iaitu</a:t>
            </a:r>
            <a:r>
              <a:rPr lang="es-ES" sz="4200" b="1" dirty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s-ES" sz="4200" b="1" dirty="0" err="1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menghidupkan</a:t>
            </a:r>
            <a:r>
              <a:rPr lang="es-ES" sz="4200" b="1" dirty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s-ES" sz="4200" b="1" dirty="0" err="1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malamnya</a:t>
            </a:r>
            <a:r>
              <a:rPr lang="es-ES" sz="4200" b="1" dirty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s-ES" sz="4200" b="1" dirty="0" err="1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dengan</a:t>
            </a:r>
            <a:r>
              <a:rPr lang="es-ES" sz="4200" b="1" dirty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s-ES" sz="4200" b="1" dirty="0" err="1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ibadah</a:t>
            </a:r>
            <a:r>
              <a:rPr lang="es-ES" sz="4200" b="1" dirty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s-ES" sz="4200" b="1" dirty="0" err="1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solat</a:t>
            </a:r>
            <a:r>
              <a:rPr lang="es-ES" sz="4200" b="1" dirty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</a:t>
            </a:r>
            <a:r>
              <a:rPr lang="es-ES" sz="4200" b="1" dirty="0" err="1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membaca</a:t>
            </a:r>
            <a:r>
              <a:rPr lang="es-ES" sz="4200" b="1" dirty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Al-</a:t>
            </a:r>
            <a:r>
              <a:rPr lang="es-ES" sz="4200" b="1" dirty="0" err="1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Quran</a:t>
            </a:r>
            <a:r>
              <a:rPr lang="es-ES" sz="4200" b="1" dirty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</a:t>
            </a:r>
            <a:r>
              <a:rPr lang="es-ES" sz="4200" b="1" dirty="0" err="1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zikir</a:t>
            </a:r>
            <a:r>
              <a:rPr lang="es-ES" sz="4200" b="1" dirty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dan </a:t>
            </a:r>
            <a:r>
              <a:rPr lang="es-ES" sz="4200" b="1" dirty="0" err="1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sebagainya</a:t>
            </a:r>
            <a:r>
              <a:rPr lang="es-ES" sz="4200" b="1" dirty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 </a:t>
            </a:r>
            <a:endParaRPr lang="en-US" sz="4200" b="1" dirty="0">
              <a:ln w="1905"/>
              <a:solidFill>
                <a:schemeClr val="accent5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Cloud 6"/>
          <p:cNvSpPr/>
          <p:nvPr/>
        </p:nvSpPr>
        <p:spPr>
          <a:xfrm>
            <a:off x="685800" y="2057400"/>
            <a:ext cx="3581400" cy="914400"/>
          </a:xfrm>
          <a:prstGeom prst="cloud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Arial Black" pitchFamily="34" charset="0"/>
              </a:rPr>
              <a:t>PERTAMA</a:t>
            </a:r>
            <a:endParaRPr lang="en-US" sz="280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3028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4000"/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nip Diagonal Corner Rectangle 5"/>
          <p:cNvSpPr/>
          <p:nvPr/>
        </p:nvSpPr>
        <p:spPr>
          <a:xfrm>
            <a:off x="330255" y="152400"/>
            <a:ext cx="8585145" cy="609600"/>
          </a:xfrm>
          <a:prstGeom prst="snip2DiagRect">
            <a:avLst>
              <a:gd name="adj1" fmla="val 0"/>
              <a:gd name="adj2" fmla="val 37917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8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Sabda Rasulullah </a:t>
            </a:r>
            <a:r>
              <a:rPr lang="sv-SE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SAW </a:t>
            </a:r>
            <a:r>
              <a:rPr lang="sv-SE" sz="28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:</a:t>
            </a:r>
            <a:endParaRPr lang="en-US" sz="2800" dirty="0"/>
          </a:p>
        </p:txBody>
      </p:sp>
      <p:sp>
        <p:nvSpPr>
          <p:cNvPr id="5" name="Rectangle 4"/>
          <p:cNvSpPr/>
          <p:nvPr/>
        </p:nvSpPr>
        <p:spPr>
          <a:xfrm>
            <a:off x="279427" y="3276600"/>
            <a:ext cx="8585145" cy="2862322"/>
          </a:xfrm>
          <a:prstGeom prst="rect">
            <a:avLst/>
          </a:prstGeom>
          <a:solidFill>
            <a:schemeClr val="tx1">
              <a:alpha val="69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3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Yang </a:t>
            </a:r>
            <a:r>
              <a:rPr lang="en-US" sz="36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b</a:t>
            </a:r>
            <a:r>
              <a:rPr lang="en-US" sz="36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ermaksud</a:t>
            </a:r>
            <a:r>
              <a:rPr lang="en-US" sz="3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: </a:t>
            </a:r>
            <a:r>
              <a:rPr lang="sv-SE" sz="3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Sesiapa </a:t>
            </a:r>
            <a:r>
              <a:rPr lang="sv-SE" sz="36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yang meghidupkan malam al-Qadar dengan penuh keimanan dan mengharapkan pahala,  akan diampunkan dosa-dosanya yang lalu.</a:t>
            </a:r>
            <a:endParaRPr lang="en-US" sz="36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6200" y="1143000"/>
            <a:ext cx="89916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6000" b="1" dirty="0"/>
              <a:t>مَنْ قَامَ لَيْلةَ اْلقَدْرِ إِيْمَانًا وَاحْتِسَابًا </a:t>
            </a:r>
            <a:endParaRPr lang="en-US" sz="6000" b="1" dirty="0" smtClean="0"/>
          </a:p>
          <a:p>
            <a:pPr algn="ctr" rtl="1"/>
            <a:r>
              <a:rPr lang="ar-SA" sz="6000" b="1" dirty="0" smtClean="0"/>
              <a:t>غُفِرَ </a:t>
            </a:r>
            <a:r>
              <a:rPr lang="ar-SA" sz="6000" b="1" dirty="0"/>
              <a:t>لَهُ مَا تَقَدَّمَ مِن ذَنْبِهِ </a:t>
            </a:r>
            <a:endParaRPr lang="en-US" sz="6000" dirty="0"/>
          </a:p>
        </p:txBody>
      </p:sp>
      <p:sp>
        <p:nvSpPr>
          <p:cNvPr id="4" name="Rectangle 3"/>
          <p:cNvSpPr/>
          <p:nvPr/>
        </p:nvSpPr>
        <p:spPr>
          <a:xfrm>
            <a:off x="6349120" y="6336268"/>
            <a:ext cx="25662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 (H.R</a:t>
            </a:r>
            <a:r>
              <a:rPr lang="en-US" b="1" dirty="0" smtClean="0">
                <a:solidFill>
                  <a:srgbClr val="FF0000"/>
                </a:solidFill>
              </a:rPr>
              <a:t>. </a:t>
            </a:r>
            <a:r>
              <a:rPr lang="en-US" b="1" dirty="0" err="1" smtClean="0">
                <a:solidFill>
                  <a:srgbClr val="FF0000"/>
                </a:solidFill>
              </a:rPr>
              <a:t>Bukhori</a:t>
            </a:r>
            <a:r>
              <a:rPr lang="en-US" b="1" dirty="0" smtClean="0">
                <a:solidFill>
                  <a:srgbClr val="FF0000"/>
                </a:solidFill>
              </a:rPr>
              <a:t> &amp; Muslim)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075815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2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9992" y="4848761"/>
            <a:ext cx="8286808" cy="1323439"/>
          </a:xfrm>
          <a:prstGeom prst="rect">
            <a:avLst/>
          </a:prstGeom>
          <a:noFill/>
          <a:ln w="57150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err="1">
                <a:ln w="28575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Segala</a:t>
            </a:r>
            <a:r>
              <a:rPr lang="en-US" sz="4000" b="1" dirty="0">
                <a:ln w="28575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000" b="1" dirty="0" err="1" smtClean="0">
                <a:ln w="28575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puji-pujian</a:t>
            </a:r>
            <a:r>
              <a:rPr lang="en-US" sz="40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000" b="1" dirty="0" err="1" smtClean="0">
                <a:ln w="28575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hanya</a:t>
            </a:r>
            <a:r>
              <a:rPr lang="en-US" sz="40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000" b="1" dirty="0" err="1" smtClean="0">
                <a:ln w="28575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bagi</a:t>
            </a:r>
            <a:r>
              <a:rPr lang="en-US" sz="40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 S.W.T.</a:t>
            </a:r>
            <a:endParaRPr lang="en-US" sz="4000" b="1" dirty="0">
              <a:ln w="28575">
                <a:solidFill>
                  <a:sysClr val="windowText" lastClr="000000"/>
                </a:solidFill>
              </a:ln>
              <a:solidFill>
                <a:srgbClr val="00B0F0"/>
              </a:solidFill>
              <a:effectLst>
                <a:glow rad="139700">
                  <a:schemeClr val="tx1">
                    <a:alpha val="4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28610" y="308720"/>
            <a:ext cx="7805790" cy="584775"/>
          </a:xfrm>
          <a:prstGeom prst="rect">
            <a:avLst/>
          </a:prstGeom>
          <a:solidFill>
            <a:srgbClr val="FF0000">
              <a:alpha val="66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Pujian</a:t>
            </a:r>
            <a:r>
              <a:rPr lang="en-US" sz="3200" dirty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200" dirty="0" err="1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Kepada</a:t>
            </a:r>
            <a:r>
              <a:rPr lang="en-US" sz="3200" dirty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Allah S.W.T.</a:t>
            </a:r>
          </a:p>
        </p:txBody>
      </p:sp>
      <p:sp>
        <p:nvSpPr>
          <p:cNvPr id="5" name="Rectangle 4"/>
          <p:cNvSpPr/>
          <p:nvPr/>
        </p:nvSpPr>
        <p:spPr>
          <a:xfrm>
            <a:off x="399992" y="1867528"/>
            <a:ext cx="8439208" cy="2215991"/>
          </a:xfrm>
          <a:prstGeom prst="rect">
            <a:avLst/>
          </a:prstGeom>
          <a:solidFill>
            <a:schemeClr val="tx1">
              <a:alpha val="58000"/>
            </a:schemeClr>
          </a:solidFill>
        </p:spPr>
        <p:txBody>
          <a:bodyPr wrap="square"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13800" b="1" dirty="0" smtClean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raditional Arabic" pitchFamily="2" charset="-78"/>
              </a:rPr>
              <a:t>الْحَمْدُ لِلَّهِ</a:t>
            </a:r>
            <a:endParaRPr lang="en-US" sz="13800" b="1" dirty="0">
              <a:ln w="3175" cmpd="sng">
                <a:solidFill>
                  <a:sysClr val="windowText" lastClr="000000"/>
                </a:solidFill>
                <a:prstDash val="solid"/>
              </a:ln>
              <a:solidFill>
                <a:srgbClr val="FFFF00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raditional Arabic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43944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6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wn Arrow Callout 3"/>
          <p:cNvSpPr/>
          <p:nvPr/>
        </p:nvSpPr>
        <p:spPr>
          <a:xfrm>
            <a:off x="76200" y="76200"/>
            <a:ext cx="8991600" cy="1524000"/>
          </a:xfrm>
          <a:prstGeom prst="downArrowCallout">
            <a:avLst>
              <a:gd name="adj1" fmla="val 25834"/>
              <a:gd name="adj2" fmla="val 21166"/>
              <a:gd name="adj3" fmla="val 25000"/>
              <a:gd name="adj4" fmla="val 64977"/>
            </a:avLst>
          </a:prstGeom>
          <a:solidFill>
            <a:srgbClr val="FFFF00">
              <a:alpha val="89000"/>
            </a:srgbClr>
          </a:solidFill>
          <a:ln w="69850" cmpd="thickThin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fi-FI" sz="2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Amalan-amalan </a:t>
            </a:r>
            <a:r>
              <a:rPr lang="fi-FI" sz="2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yang dituntut dan dilipatgandakan </a:t>
            </a:r>
            <a:r>
              <a:rPr lang="fi-FI" sz="2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pada malam-malam tersebut</a:t>
            </a:r>
            <a:endParaRPr lang="en-US" sz="2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33400" y="2743200"/>
            <a:ext cx="8229600" cy="3124200"/>
          </a:xfrm>
          <a:prstGeom prst="roundRect">
            <a:avLst/>
          </a:prstGeom>
          <a:solidFill>
            <a:schemeClr val="accent5">
              <a:lumMod val="20000"/>
              <a:lumOff val="80000"/>
              <a:alpha val="8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200" b="1" dirty="0" err="1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Membangunkan</a:t>
            </a:r>
            <a:r>
              <a:rPr lang="es-ES" sz="4200" b="1" dirty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s-ES" sz="4200" b="1" dirty="0" err="1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ahli</a:t>
            </a:r>
            <a:r>
              <a:rPr lang="es-ES" sz="4200" b="1" dirty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s-ES" sz="4200" b="1" dirty="0" err="1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keluarga</a:t>
            </a:r>
            <a:r>
              <a:rPr lang="es-ES" sz="4200" b="1" dirty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s-ES" sz="4200" b="1" dirty="0" err="1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untuk</a:t>
            </a:r>
            <a:r>
              <a:rPr lang="es-ES" sz="4200" b="1" dirty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s-ES" sz="4200" b="1" dirty="0" err="1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beribadat</a:t>
            </a:r>
            <a:r>
              <a:rPr lang="es-ES" sz="4200" b="1" dirty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</a:t>
            </a:r>
            <a:r>
              <a:rPr lang="es-ES" sz="4200" b="1" dirty="0" err="1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seperti</a:t>
            </a:r>
            <a:r>
              <a:rPr lang="es-ES" sz="4200" b="1" dirty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mana yang </a:t>
            </a:r>
            <a:r>
              <a:rPr lang="es-ES" sz="4200" b="1" dirty="0" err="1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dilakukan</a:t>
            </a:r>
            <a:r>
              <a:rPr lang="es-ES" sz="4200" b="1" dirty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s-ES" sz="4200" b="1" dirty="0" err="1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oleh</a:t>
            </a:r>
            <a:r>
              <a:rPr lang="es-ES" sz="4200" b="1" dirty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s-ES" sz="4200" b="1" dirty="0" err="1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Baginda</a:t>
            </a:r>
            <a:r>
              <a:rPr lang="es-ES" sz="4200" b="1" dirty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s-ES" sz="4200" b="1" dirty="0" err="1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Rasulullah</a:t>
            </a:r>
            <a:r>
              <a:rPr lang="es-ES" sz="4200" b="1" dirty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s-ES" sz="4200" b="1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SAW</a:t>
            </a:r>
            <a:endParaRPr lang="en-US" sz="4200" b="1" dirty="0">
              <a:ln w="1905"/>
              <a:solidFill>
                <a:schemeClr val="accent5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Cloud 6"/>
          <p:cNvSpPr/>
          <p:nvPr/>
        </p:nvSpPr>
        <p:spPr>
          <a:xfrm>
            <a:off x="685800" y="2057400"/>
            <a:ext cx="3581400" cy="914400"/>
          </a:xfrm>
          <a:prstGeom prst="cloud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Arial Black" pitchFamily="34" charset="0"/>
              </a:rPr>
              <a:t>KEDUA</a:t>
            </a:r>
            <a:endParaRPr lang="en-US" sz="280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4898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4000"/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nip Diagonal Corner Rectangle 5"/>
          <p:cNvSpPr/>
          <p:nvPr/>
        </p:nvSpPr>
        <p:spPr>
          <a:xfrm>
            <a:off x="330255" y="152400"/>
            <a:ext cx="8585145" cy="838200"/>
          </a:xfrm>
          <a:prstGeom prst="snip2DiagRect">
            <a:avLst>
              <a:gd name="adj1" fmla="val 0"/>
              <a:gd name="adj2" fmla="val 37917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Diriwayatkan </a:t>
            </a:r>
            <a:r>
              <a:rPr lang="sv-SE" sz="28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daripada </a:t>
            </a:r>
            <a:endParaRPr lang="sv-SE" sz="2800" dirty="0" smtClean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algn="ctr"/>
            <a:r>
              <a:rPr lang="sv-SE" sz="28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</a:t>
            </a:r>
            <a:r>
              <a:rPr lang="sv-SE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aiyidatina </a:t>
            </a:r>
            <a:r>
              <a:rPr lang="sv-SE" sz="28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Aisyah </a:t>
            </a:r>
            <a:r>
              <a:rPr lang="sv-SE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RA menyebut </a:t>
            </a:r>
            <a:r>
              <a:rPr lang="sv-SE" sz="28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:</a:t>
            </a:r>
            <a:endParaRPr lang="en-US" sz="2800" dirty="0"/>
          </a:p>
        </p:txBody>
      </p:sp>
      <p:sp>
        <p:nvSpPr>
          <p:cNvPr id="5" name="Rectangle 4"/>
          <p:cNvSpPr/>
          <p:nvPr/>
        </p:nvSpPr>
        <p:spPr>
          <a:xfrm>
            <a:off x="152400" y="3693855"/>
            <a:ext cx="8864573" cy="2554545"/>
          </a:xfrm>
          <a:prstGeom prst="rect">
            <a:avLst/>
          </a:prstGeom>
          <a:solidFill>
            <a:schemeClr val="tx1">
              <a:alpha val="69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32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Yang </a:t>
            </a:r>
            <a:r>
              <a:rPr lang="en-US" sz="32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b</a:t>
            </a:r>
            <a:r>
              <a:rPr lang="en-US" sz="32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ermaksud</a:t>
            </a:r>
            <a:r>
              <a:rPr lang="en-US" sz="32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: </a:t>
            </a:r>
            <a:r>
              <a:rPr lang="sv-SE" sz="32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Yang bermaksud: Adalah Nabi s.a.w apabila masuk pada sepuluh malam terakhir Ramadan Baginda mengikat kainnya (bersungguh-sungguh), menghidupkan malamnya dan membangunkan </a:t>
            </a:r>
            <a:r>
              <a:rPr lang="sv-SE" sz="32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ahli keluarganya</a:t>
            </a:r>
            <a:r>
              <a:rPr lang="sv-SE" sz="32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.</a:t>
            </a:r>
            <a:endParaRPr lang="en-US" sz="32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38200" y="1072277"/>
            <a:ext cx="77724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5400" b="1" dirty="0"/>
              <a:t>كانَ النبيُّ صَلَّى اللهُ عليه </a:t>
            </a:r>
            <a:r>
              <a:rPr lang="ar-SA" sz="5400" b="1" dirty="0" smtClean="0"/>
              <a:t>وسلَّمَ</a:t>
            </a:r>
            <a:endParaRPr lang="en-US" sz="5400" b="1" dirty="0" smtClean="0"/>
          </a:p>
          <a:p>
            <a:pPr algn="ctr" rtl="1"/>
            <a:r>
              <a:rPr lang="ar-SA" sz="5400" b="1" dirty="0" smtClean="0"/>
              <a:t> </a:t>
            </a:r>
            <a:r>
              <a:rPr lang="ar-SA" sz="5400" b="1" dirty="0"/>
              <a:t>إذَا دَخَلَ العَشْرُ شَدَّ مِئْزَرَهُ، </a:t>
            </a:r>
          </a:p>
          <a:p>
            <a:pPr algn="ctr" rtl="1"/>
            <a:r>
              <a:rPr lang="ar-SA" sz="5400" b="1" dirty="0"/>
              <a:t>وأَحْيَا لَيْلَهُ، وأَيْقَظَ أهْلَهُ</a:t>
            </a:r>
          </a:p>
        </p:txBody>
      </p:sp>
      <p:sp>
        <p:nvSpPr>
          <p:cNvPr id="4" name="Rectangle 3"/>
          <p:cNvSpPr/>
          <p:nvPr/>
        </p:nvSpPr>
        <p:spPr>
          <a:xfrm>
            <a:off x="7409564" y="6336268"/>
            <a:ext cx="15820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 (H.R</a:t>
            </a:r>
            <a:r>
              <a:rPr lang="en-US" b="1" dirty="0" smtClean="0">
                <a:solidFill>
                  <a:srgbClr val="FF0000"/>
                </a:solidFill>
              </a:rPr>
              <a:t>. </a:t>
            </a:r>
            <a:r>
              <a:rPr lang="en-US" b="1" dirty="0" err="1" smtClean="0">
                <a:solidFill>
                  <a:srgbClr val="FF0000"/>
                </a:solidFill>
              </a:rPr>
              <a:t>Bukhori</a:t>
            </a:r>
            <a:r>
              <a:rPr lang="en-US" b="1" dirty="0" smtClean="0">
                <a:solidFill>
                  <a:srgbClr val="FF0000"/>
                </a:solidFill>
              </a:rPr>
              <a:t>)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73474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6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wn Arrow Callout 3"/>
          <p:cNvSpPr/>
          <p:nvPr/>
        </p:nvSpPr>
        <p:spPr>
          <a:xfrm>
            <a:off x="76200" y="76200"/>
            <a:ext cx="8991600" cy="1524000"/>
          </a:xfrm>
          <a:prstGeom prst="downArrowCallout">
            <a:avLst>
              <a:gd name="adj1" fmla="val 25834"/>
              <a:gd name="adj2" fmla="val 21166"/>
              <a:gd name="adj3" fmla="val 25000"/>
              <a:gd name="adj4" fmla="val 64977"/>
            </a:avLst>
          </a:prstGeom>
          <a:solidFill>
            <a:srgbClr val="FFFF00">
              <a:alpha val="89000"/>
            </a:srgbClr>
          </a:solidFill>
          <a:ln w="69850" cmpd="thickThin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fi-FI" sz="2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Amalan-amalan </a:t>
            </a:r>
            <a:r>
              <a:rPr lang="fi-FI" sz="2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yang dituntut dan dilipatgandakan </a:t>
            </a:r>
            <a:r>
              <a:rPr lang="fi-FI" sz="2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pada malam-malam tersebut</a:t>
            </a:r>
            <a:endParaRPr lang="en-US" sz="2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04800" y="2133600"/>
            <a:ext cx="8534400" cy="4495800"/>
          </a:xfrm>
          <a:prstGeom prst="roundRect">
            <a:avLst/>
          </a:prstGeom>
          <a:solidFill>
            <a:schemeClr val="accent5">
              <a:lumMod val="20000"/>
              <a:lumOff val="80000"/>
              <a:alpha val="8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600" b="1" dirty="0" err="1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Beriktikaf</a:t>
            </a:r>
            <a:r>
              <a:rPr lang="es-ES" sz="3600" b="1" dirty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di </a:t>
            </a:r>
            <a:r>
              <a:rPr lang="es-ES" sz="3600" b="1" dirty="0" err="1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dalam</a:t>
            </a:r>
            <a:r>
              <a:rPr lang="es-ES" sz="3600" b="1" dirty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s-ES" sz="3600" b="1" dirty="0" err="1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masjid</a:t>
            </a:r>
            <a:r>
              <a:rPr lang="es-ES" sz="3600" b="1" dirty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s-ES" sz="3600" b="1" dirty="0" err="1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disamping</a:t>
            </a:r>
            <a:r>
              <a:rPr lang="es-ES" sz="3600" b="1" dirty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s-ES" sz="3600" b="1" dirty="0" err="1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melakukan</a:t>
            </a:r>
            <a:r>
              <a:rPr lang="es-ES" sz="3600" b="1" dirty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amalan-amalan yang </a:t>
            </a:r>
            <a:r>
              <a:rPr lang="es-ES" sz="3600" b="1" dirty="0" err="1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mendekatkan</a:t>
            </a:r>
            <a:r>
              <a:rPr lang="es-ES" sz="3600" b="1" dirty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s-ES" sz="3600" b="1" dirty="0" err="1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diri</a:t>
            </a:r>
            <a:r>
              <a:rPr lang="es-ES" sz="3600" b="1" dirty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s-ES" sz="3600" b="1" dirty="0" err="1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kepada</a:t>
            </a:r>
            <a:r>
              <a:rPr lang="es-ES" sz="3600" b="1" dirty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s-ES" sz="3600" b="1" dirty="0" err="1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Allah</a:t>
            </a:r>
            <a:r>
              <a:rPr lang="es-ES" sz="3600" b="1" dirty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s-ES" sz="3600" b="1" dirty="0" err="1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seperti</a:t>
            </a:r>
            <a:r>
              <a:rPr lang="es-ES" sz="3600" b="1" dirty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s-ES" sz="36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solat</a:t>
            </a:r>
            <a:r>
              <a:rPr lang="es-ES" sz="36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</a:t>
            </a:r>
            <a:r>
              <a:rPr lang="es-ES" sz="36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zikir</a:t>
            </a:r>
            <a:r>
              <a:rPr lang="es-ES" sz="36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</a:t>
            </a:r>
            <a:r>
              <a:rPr lang="es-ES" sz="36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membaca</a:t>
            </a:r>
            <a:r>
              <a:rPr lang="es-ES" sz="36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al-</a:t>
            </a:r>
            <a:r>
              <a:rPr lang="es-ES" sz="36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Quran</a:t>
            </a:r>
            <a:r>
              <a:rPr lang="es-ES" sz="36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dan </a:t>
            </a:r>
            <a:r>
              <a:rPr lang="es-ES" sz="36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sebagainya</a:t>
            </a:r>
            <a:r>
              <a:rPr lang="es-ES" sz="3600" b="1" dirty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 </a:t>
            </a:r>
            <a:r>
              <a:rPr lang="es-ES" sz="3600" b="1" dirty="0" err="1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Justeru</a:t>
            </a:r>
            <a:r>
              <a:rPr lang="es-ES" sz="3600" b="1" dirty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s-ES" sz="3600" b="1" dirty="0" err="1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setiap</a:t>
            </a:r>
            <a:r>
              <a:rPr lang="es-ES" sz="3600" b="1" dirty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s-ES" sz="3600" b="1" dirty="0" err="1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kali</a:t>
            </a:r>
            <a:r>
              <a:rPr lang="es-ES" sz="3600" b="1" dirty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s-ES" sz="3600" b="1" dirty="0" err="1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kita</a:t>
            </a:r>
            <a:r>
              <a:rPr lang="es-ES" sz="3600" b="1" dirty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s-ES" sz="3600" b="1" dirty="0" err="1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berada</a:t>
            </a:r>
            <a:r>
              <a:rPr lang="es-ES" sz="3600" b="1" dirty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di </a:t>
            </a:r>
            <a:r>
              <a:rPr lang="es-ES" sz="3600" b="1" dirty="0" err="1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dalam</a:t>
            </a:r>
            <a:r>
              <a:rPr lang="es-ES" sz="3600" b="1" dirty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s-ES" sz="3600" b="1" dirty="0" err="1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masjid</a:t>
            </a:r>
            <a:r>
              <a:rPr lang="es-ES" sz="3600" b="1" dirty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</a:t>
            </a:r>
            <a:r>
              <a:rPr lang="es-ES" sz="36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jangan</a:t>
            </a:r>
            <a:r>
              <a:rPr lang="es-ES" sz="36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lupa </a:t>
            </a:r>
            <a:r>
              <a:rPr lang="es-ES" sz="36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untuk</a:t>
            </a:r>
            <a:r>
              <a:rPr lang="es-ES" sz="36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s-ES" sz="36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niat</a:t>
            </a:r>
            <a:r>
              <a:rPr lang="es-ES" sz="36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s-ES" sz="36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beriktikaf</a:t>
            </a:r>
            <a:r>
              <a:rPr lang="es-ES" sz="3600" b="1" dirty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s-ES" sz="3600" b="1" dirty="0" err="1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supaya</a:t>
            </a:r>
            <a:r>
              <a:rPr lang="es-ES" sz="3600" b="1" dirty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s-ES" sz="3600" b="1" dirty="0" err="1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kita</a:t>
            </a:r>
            <a:r>
              <a:rPr lang="es-ES" sz="3600" b="1" dirty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s-ES" sz="3600" b="1" dirty="0" err="1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mendapat</a:t>
            </a:r>
            <a:r>
              <a:rPr lang="es-ES" sz="3600" b="1" dirty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s-ES" sz="3600" b="1" dirty="0" err="1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ganjaran</a:t>
            </a:r>
            <a:r>
              <a:rPr lang="es-ES" sz="3600" b="1" dirty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s-ES" sz="3600" b="1" dirty="0" err="1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pahala</a:t>
            </a:r>
            <a:endParaRPr lang="en-US" sz="3600" b="1" dirty="0">
              <a:ln w="1905"/>
              <a:solidFill>
                <a:schemeClr val="accent5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Cloud 6"/>
          <p:cNvSpPr/>
          <p:nvPr/>
        </p:nvSpPr>
        <p:spPr>
          <a:xfrm>
            <a:off x="685800" y="1295400"/>
            <a:ext cx="3581400" cy="914400"/>
          </a:xfrm>
          <a:prstGeom prst="cloud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Arial Black" pitchFamily="34" charset="0"/>
              </a:rPr>
              <a:t>KETIGA</a:t>
            </a:r>
            <a:endParaRPr lang="en-US" sz="280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3493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6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wn Arrow Callout 3"/>
          <p:cNvSpPr/>
          <p:nvPr/>
        </p:nvSpPr>
        <p:spPr>
          <a:xfrm>
            <a:off x="76200" y="76200"/>
            <a:ext cx="8991600" cy="1524000"/>
          </a:xfrm>
          <a:prstGeom prst="downArrowCallout">
            <a:avLst>
              <a:gd name="adj1" fmla="val 25834"/>
              <a:gd name="adj2" fmla="val 21166"/>
              <a:gd name="adj3" fmla="val 25000"/>
              <a:gd name="adj4" fmla="val 64977"/>
            </a:avLst>
          </a:prstGeom>
          <a:solidFill>
            <a:srgbClr val="FFFF00">
              <a:alpha val="89000"/>
            </a:srgbClr>
          </a:solidFill>
          <a:ln w="69850" cmpd="thickThin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fi-FI" sz="2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Amalan-amalan </a:t>
            </a:r>
            <a:r>
              <a:rPr lang="fi-FI" sz="2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yang dituntut dan dilipatgandakan </a:t>
            </a:r>
            <a:r>
              <a:rPr lang="fi-FI" sz="2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pada malam-malam tersebut</a:t>
            </a:r>
            <a:endParaRPr lang="en-US" sz="2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838200" y="3086100"/>
            <a:ext cx="7772400" cy="2171700"/>
          </a:xfrm>
          <a:prstGeom prst="roundRect">
            <a:avLst/>
          </a:prstGeom>
          <a:solidFill>
            <a:schemeClr val="accent5">
              <a:lumMod val="20000"/>
              <a:lumOff val="80000"/>
              <a:alpha val="8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800" b="1" dirty="0" err="1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Berdoa</a:t>
            </a:r>
            <a:r>
              <a:rPr lang="es-ES" sz="4800" b="1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s-ES" sz="4800" b="1" dirty="0" err="1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kepada</a:t>
            </a:r>
            <a:r>
              <a:rPr lang="es-ES" sz="4800" b="1" dirty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s-ES" sz="4800" b="1" dirty="0" err="1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Allah</a:t>
            </a:r>
            <a:r>
              <a:rPr lang="es-ES" sz="4800" b="1" dirty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s-ES" sz="4800" b="1" dirty="0" err="1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dengan</a:t>
            </a:r>
            <a:r>
              <a:rPr lang="es-ES" sz="4800" b="1" dirty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s-ES" sz="4800" b="1" dirty="0" err="1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meminta</a:t>
            </a:r>
            <a:r>
              <a:rPr lang="es-ES" sz="4800" b="1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s-ES" sz="4800" b="1" dirty="0" err="1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keampunan-Nya</a:t>
            </a:r>
            <a:endParaRPr lang="en-US" sz="4800" b="1" dirty="0">
              <a:ln w="1905"/>
              <a:solidFill>
                <a:schemeClr val="accent5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Cloud 6"/>
          <p:cNvSpPr/>
          <p:nvPr/>
        </p:nvSpPr>
        <p:spPr>
          <a:xfrm>
            <a:off x="914400" y="2362200"/>
            <a:ext cx="3581400" cy="914400"/>
          </a:xfrm>
          <a:prstGeom prst="cloud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Arial Black" pitchFamily="34" charset="0"/>
              </a:rPr>
              <a:t>KEEMPAT</a:t>
            </a:r>
            <a:endParaRPr lang="en-US" sz="280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334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4000"/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nip Diagonal Corner Rectangle 5"/>
          <p:cNvSpPr/>
          <p:nvPr/>
        </p:nvSpPr>
        <p:spPr>
          <a:xfrm>
            <a:off x="406454" y="1600200"/>
            <a:ext cx="8585145" cy="609600"/>
          </a:xfrm>
          <a:prstGeom prst="snip2DiagRect">
            <a:avLst>
              <a:gd name="adj1" fmla="val 0"/>
              <a:gd name="adj2" fmla="val 37917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Rasulullah SAW menjawab, katakanlah :</a:t>
            </a:r>
            <a:endParaRPr lang="en-US" sz="2800" dirty="0"/>
          </a:p>
        </p:txBody>
      </p:sp>
      <p:sp>
        <p:nvSpPr>
          <p:cNvPr id="5" name="Rectangle 4"/>
          <p:cNvSpPr/>
          <p:nvPr/>
        </p:nvSpPr>
        <p:spPr>
          <a:xfrm>
            <a:off x="330254" y="4526340"/>
            <a:ext cx="8508946" cy="1569660"/>
          </a:xfrm>
          <a:prstGeom prst="rect">
            <a:avLst/>
          </a:prstGeom>
          <a:solidFill>
            <a:schemeClr val="tx1">
              <a:alpha val="69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32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Yang </a:t>
            </a:r>
            <a:r>
              <a:rPr lang="en-US" sz="32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b</a:t>
            </a:r>
            <a:r>
              <a:rPr lang="en-US" sz="32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ermaksud</a:t>
            </a:r>
            <a:r>
              <a:rPr lang="en-US" sz="32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: </a:t>
            </a:r>
            <a:r>
              <a:rPr lang="sv-SE" sz="32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Ya Allah sesungguhnya Engkau Maha Pengampun,  suka mengampunkan, maka ampunilah daku.</a:t>
            </a:r>
            <a:endParaRPr lang="en-US" sz="32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618664" y="6317456"/>
            <a:ext cx="32967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 (H.R</a:t>
            </a:r>
            <a:r>
              <a:rPr lang="en-US" b="1" dirty="0" smtClean="0">
                <a:solidFill>
                  <a:srgbClr val="FF0000"/>
                </a:solidFill>
              </a:rPr>
              <a:t>. Imam Ahmad &amp; at-</a:t>
            </a:r>
            <a:r>
              <a:rPr lang="en-US" b="1" dirty="0" err="1" smtClean="0">
                <a:solidFill>
                  <a:srgbClr val="FF0000"/>
                </a:solidFill>
              </a:rPr>
              <a:t>Tirmizi</a:t>
            </a:r>
            <a:r>
              <a:rPr lang="en-US" b="1" dirty="0" smtClean="0">
                <a:solidFill>
                  <a:srgbClr val="FF0000"/>
                </a:solidFill>
              </a:rPr>
              <a:t>)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28600" y="76200"/>
            <a:ext cx="8686800" cy="13716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Saiyidatina Aisyah RA </a:t>
            </a:r>
            <a:r>
              <a:rPr lang="it-IT" sz="28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pernah </a:t>
            </a:r>
            <a:r>
              <a:rPr lang="it-IT" sz="28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bertanya kepada Baginda </a:t>
            </a:r>
            <a:r>
              <a:rPr lang="it-IT" sz="28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Rasulullah SAW, </a:t>
            </a:r>
            <a:r>
              <a:rPr lang="it-IT" sz="28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apakah yang perlu dikatakan pada malam Lailatul </a:t>
            </a:r>
            <a:r>
              <a:rPr lang="it-IT" sz="28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Qadar ?</a:t>
            </a:r>
            <a:endParaRPr lang="en-US" sz="2800" b="1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01247" y="2448342"/>
            <a:ext cx="6423553" cy="21236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1"/>
            <a:r>
              <a:rPr lang="ar-SA" sz="6600" b="1" dirty="0"/>
              <a:t>اَللَّهُمَّ إِنَّكَ عَفُوٌّ </a:t>
            </a:r>
            <a:endParaRPr lang="en-US" sz="6600" b="1" dirty="0" smtClean="0"/>
          </a:p>
          <a:p>
            <a:pPr algn="ctr" rtl="1"/>
            <a:r>
              <a:rPr lang="ar-SA" sz="6600" b="1" dirty="0" smtClean="0"/>
              <a:t>تُحِبُّ </a:t>
            </a:r>
            <a:r>
              <a:rPr lang="ar-SA" sz="6600" b="1" dirty="0"/>
              <a:t>الْعَفْوَ فَاعْفُ عَنِّيْ 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141181888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6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wn Arrow Callout 3"/>
          <p:cNvSpPr/>
          <p:nvPr/>
        </p:nvSpPr>
        <p:spPr>
          <a:xfrm>
            <a:off x="76200" y="76200"/>
            <a:ext cx="8991600" cy="1524000"/>
          </a:xfrm>
          <a:prstGeom prst="downArrowCallout">
            <a:avLst>
              <a:gd name="adj1" fmla="val 25834"/>
              <a:gd name="adj2" fmla="val 21166"/>
              <a:gd name="adj3" fmla="val 25000"/>
              <a:gd name="adj4" fmla="val 64977"/>
            </a:avLst>
          </a:prstGeom>
          <a:solidFill>
            <a:srgbClr val="FFFF00">
              <a:alpha val="89000"/>
            </a:srgbClr>
          </a:solidFill>
          <a:ln w="69850" cmpd="thickThin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fi-FI" sz="2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Amalan-amalan </a:t>
            </a:r>
            <a:r>
              <a:rPr lang="fi-FI" sz="2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yang dituntut dan dilipatgandakan </a:t>
            </a:r>
            <a:r>
              <a:rPr lang="fi-FI" sz="2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pada malam-malam tersebut</a:t>
            </a:r>
            <a:endParaRPr lang="en-US" sz="2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81000" y="2286000"/>
            <a:ext cx="8458200" cy="4038600"/>
          </a:xfrm>
          <a:prstGeom prst="roundRect">
            <a:avLst/>
          </a:prstGeom>
          <a:solidFill>
            <a:schemeClr val="accent5">
              <a:lumMod val="20000"/>
              <a:lumOff val="80000"/>
              <a:alpha val="8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800" b="1" dirty="0" err="1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Bersedekah</a:t>
            </a:r>
            <a:r>
              <a:rPr lang="es-ES" sz="3800" b="1" dirty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s-ES" sz="3800" b="1" dirty="0" err="1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dengan</a:t>
            </a:r>
            <a:r>
              <a:rPr lang="es-ES" sz="3800" b="1" dirty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s-ES" sz="3800" b="1" dirty="0" err="1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keikhlasan</a:t>
            </a:r>
            <a:r>
              <a:rPr lang="es-ES" sz="3800" b="1" dirty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s-ES" sz="3800" b="1" dirty="0" err="1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kepada</a:t>
            </a:r>
            <a:r>
              <a:rPr lang="es-ES" sz="3800" b="1" dirty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s-ES" sz="3800" b="1" dirty="0" err="1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Allah</a:t>
            </a:r>
            <a:r>
              <a:rPr lang="es-ES" sz="3800" b="1" dirty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 </a:t>
            </a:r>
            <a:r>
              <a:rPr lang="es-ES" sz="3800" b="1" dirty="0" err="1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Ini</a:t>
            </a:r>
            <a:r>
              <a:rPr lang="es-ES" sz="3800" b="1" dirty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s-ES" sz="3800" b="1" dirty="0" err="1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kerana</a:t>
            </a:r>
            <a:r>
              <a:rPr lang="es-ES" sz="3800" b="1" dirty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s-ES" sz="3800" b="1" dirty="0" err="1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jika</a:t>
            </a:r>
            <a:r>
              <a:rPr lang="es-ES" sz="3800" b="1" dirty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s-ES" sz="3800" b="1" dirty="0" err="1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sedekah</a:t>
            </a:r>
            <a:r>
              <a:rPr lang="es-ES" sz="3800" b="1" dirty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yang </a:t>
            </a:r>
            <a:r>
              <a:rPr lang="es-ES" sz="3800" b="1" dirty="0" err="1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dilakukan</a:t>
            </a:r>
            <a:r>
              <a:rPr lang="es-ES" sz="3800" b="1" dirty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s-ES" sz="3800" b="1" dirty="0" err="1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itu</a:t>
            </a:r>
            <a:r>
              <a:rPr lang="es-ES" sz="3800" b="1" dirty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s-ES" sz="3800" b="1" dirty="0" err="1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bertepatan</a:t>
            </a:r>
            <a:r>
              <a:rPr lang="es-ES" sz="3800" b="1" dirty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s-ES" sz="3800" b="1" dirty="0" err="1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dengan</a:t>
            </a:r>
            <a:r>
              <a:rPr lang="es-ES" sz="3800" b="1" dirty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s-ES" sz="3800" b="1" dirty="0" err="1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malam</a:t>
            </a:r>
            <a:r>
              <a:rPr lang="es-ES" sz="3800" b="1" dirty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s-ES" sz="3800" b="1" dirty="0" err="1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Lailatul</a:t>
            </a:r>
            <a:r>
              <a:rPr lang="es-ES" sz="3800" b="1" dirty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s-ES" sz="3800" b="1" dirty="0" err="1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Qadar</a:t>
            </a:r>
            <a:r>
              <a:rPr lang="es-ES" sz="3800" b="1" dirty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s-ES" sz="3800" b="1" dirty="0" err="1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maka</a:t>
            </a:r>
            <a:r>
              <a:rPr lang="es-ES" sz="3800" b="1" dirty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s-ES" sz="3800" b="1" dirty="0" err="1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pahala</a:t>
            </a:r>
            <a:r>
              <a:rPr lang="es-ES" sz="3800" b="1" dirty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amalan </a:t>
            </a:r>
            <a:r>
              <a:rPr lang="es-ES" sz="3800" b="1" dirty="0" err="1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sedekah</a:t>
            </a:r>
            <a:r>
              <a:rPr lang="es-ES" sz="3800" b="1" dirty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s-ES" sz="3800" b="1" dirty="0" err="1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itu</a:t>
            </a:r>
            <a:r>
              <a:rPr lang="es-ES" sz="3800" b="1" dirty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juga </a:t>
            </a:r>
            <a:r>
              <a:rPr lang="es-ES" sz="3800" b="1" dirty="0" err="1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akan</a:t>
            </a:r>
            <a:r>
              <a:rPr lang="es-ES" sz="3800" b="1" dirty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s-ES" sz="3800" b="1" dirty="0" err="1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dilipat</a:t>
            </a:r>
            <a:r>
              <a:rPr lang="es-ES" sz="3800" b="1" dirty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s-ES" sz="3800" b="1" dirty="0" err="1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gandakan</a:t>
            </a:r>
            <a:r>
              <a:rPr lang="es-ES" sz="3800" b="1" dirty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s-ES" sz="3800" b="1" dirty="0" err="1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lebih</a:t>
            </a:r>
            <a:r>
              <a:rPr lang="es-ES" sz="3800" b="1" dirty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s-ES" sz="3800" b="1" dirty="0" err="1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baik</a:t>
            </a:r>
            <a:r>
              <a:rPr lang="es-ES" sz="3800" b="1" dirty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s-ES" sz="3800" b="1" dirty="0" err="1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dari</a:t>
            </a:r>
            <a:r>
              <a:rPr lang="es-ES" sz="3800" b="1" dirty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s-ES" sz="3800" b="1" dirty="0" err="1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seribu</a:t>
            </a:r>
            <a:r>
              <a:rPr lang="es-ES" sz="3800" b="1" dirty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s-ES" sz="3800" b="1" dirty="0" err="1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bulan</a:t>
            </a:r>
            <a:endParaRPr lang="en-US" sz="3800" b="1" dirty="0">
              <a:ln w="1905"/>
              <a:solidFill>
                <a:schemeClr val="accent5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Cloud 6"/>
          <p:cNvSpPr/>
          <p:nvPr/>
        </p:nvSpPr>
        <p:spPr>
          <a:xfrm>
            <a:off x="685800" y="1676400"/>
            <a:ext cx="3581400" cy="914400"/>
          </a:xfrm>
          <a:prstGeom prst="cloud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Arial Black" pitchFamily="34" charset="0"/>
              </a:rPr>
              <a:t>KELIMA</a:t>
            </a:r>
            <a:endParaRPr lang="en-US" sz="280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1895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9963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0970" y="228600"/>
            <a:ext cx="8869680" cy="6414981"/>
          </a:xfrm>
          <a:prstGeom prst="rect">
            <a:avLst/>
          </a:prstGeom>
          <a:solidFill>
            <a:schemeClr val="bg1">
              <a:lumMod val="85000"/>
              <a:alpha val="73000"/>
            </a:schemeClr>
          </a:solidFill>
        </p:spPr>
        <p:txBody>
          <a:bodyPr wrap="square">
            <a:prstTxWarp prst="textPlain">
              <a:avLst/>
            </a:prstTxWarp>
            <a:spAutoFit/>
          </a:bodyPr>
          <a:lstStyle/>
          <a:p>
            <a:pPr algn="ctr" rtl="1">
              <a:lnSpc>
                <a:spcPct val="115000"/>
              </a:lnSpc>
              <a:spcAft>
                <a:spcPts val="800"/>
              </a:spcAft>
            </a:pPr>
            <a:r>
              <a:rPr lang="ar-SA" sz="4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بَارَكَ اللهُ لِي وَلَكُمْ فِي الْقُرْآنِ الْعَظِيْمِ.</a:t>
            </a:r>
            <a:endParaRPr lang="ms-MY" sz="400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 rtl="1">
              <a:lnSpc>
                <a:spcPct val="115000"/>
              </a:lnSpc>
              <a:spcAft>
                <a:spcPts val="800"/>
              </a:spcAft>
            </a:pPr>
            <a:r>
              <a:rPr lang="en-US" sz="4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ar-SA" sz="4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وَنَفَعَنِي وَاِيِّاكُمْ بِمَا فِيْهِ مِنَ الآيَاتِ وَالذِّكْرِ الْحَكِيْمِ.</a:t>
            </a:r>
            <a:endParaRPr lang="ms-MY" sz="400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 rtl="1">
              <a:lnSpc>
                <a:spcPct val="115000"/>
              </a:lnSpc>
              <a:spcAft>
                <a:spcPts val="800"/>
              </a:spcAft>
            </a:pPr>
            <a:r>
              <a:rPr lang="ar-SA" sz="4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وَتَقَبَّلَ الله مِنِّي وَمِنْكُمْ تِلاوَتَهُ اِنَّهُ هُوَ السَّمِيْعُ الْعَلِيْمُ.</a:t>
            </a:r>
            <a:endParaRPr lang="ms-MY" sz="400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 rtl="1">
              <a:lnSpc>
                <a:spcPct val="115000"/>
              </a:lnSpc>
              <a:spcAft>
                <a:spcPts val="800"/>
              </a:spcAft>
            </a:pPr>
            <a:r>
              <a:rPr lang="ar-SA" sz="4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أقُوْلُ قَوْلِي هَذا وَأَسْتَغْفِرُ اللهَ الْعَظِيْمَ لِيْ </a:t>
            </a:r>
            <a:r>
              <a:rPr lang="ar-SA" sz="40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وَلَكُمْ</a:t>
            </a:r>
            <a:endParaRPr lang="en-US" sz="4000" dirty="0" smtClean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raditional Arabic" panose="02020603050405020304" pitchFamily="18" charset="-78"/>
            </a:endParaRPr>
          </a:p>
          <a:p>
            <a:pPr algn="ctr" rtl="1">
              <a:lnSpc>
                <a:spcPct val="115000"/>
              </a:lnSpc>
              <a:spcAft>
                <a:spcPts val="800"/>
              </a:spcAft>
            </a:pPr>
            <a:r>
              <a:rPr lang="ar-SA" sz="40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 </a:t>
            </a:r>
            <a:r>
              <a:rPr lang="ar-SA" sz="4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وَلِسَائِرِ الْمُسْلِمِيْنَ </a:t>
            </a:r>
            <a:r>
              <a:rPr lang="ar-SA" sz="40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وَالْمُسْلِمَاتِ </a:t>
            </a:r>
            <a:r>
              <a:rPr lang="ar-SA" sz="4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وَالْمُؤْمِنِيْنَ </a:t>
            </a:r>
            <a:r>
              <a:rPr lang="ar-SA" sz="40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وَالْمُؤْمِنَاتِ</a:t>
            </a:r>
            <a:endParaRPr lang="en-US" sz="4000" dirty="0" smtClean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raditional Arabic" panose="02020603050405020304" pitchFamily="18" charset="-78"/>
            </a:endParaRPr>
          </a:p>
          <a:p>
            <a:pPr algn="ctr" rtl="1">
              <a:lnSpc>
                <a:spcPct val="115000"/>
              </a:lnSpc>
              <a:spcAft>
                <a:spcPts val="800"/>
              </a:spcAft>
            </a:pPr>
            <a:r>
              <a:rPr lang="ar-SA" sz="40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 </a:t>
            </a:r>
            <a:r>
              <a:rPr lang="ar-SA" sz="4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فَاسْتَغْفِرُوْهُ إنَّهُ هُوَ الْغَفُوْرُ الرَّحِيْمُ.</a:t>
            </a:r>
            <a:endParaRPr lang="ms-MY" sz="400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834070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9000"/>
            <a:lum/>
          </a:blip>
          <a:srcRect/>
          <a:stretch>
            <a:fillRect l="-8000" t="-1000" r="-14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304800"/>
            <a:ext cx="9144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Doa</a:t>
            </a:r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 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Antara </a:t>
            </a:r>
            <a:r>
              <a:rPr lang="en-US" sz="3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Dua</a:t>
            </a:r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 </a:t>
            </a:r>
            <a:r>
              <a:rPr lang="en-US" sz="3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Khutbah</a:t>
            </a:r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glow rad="101600">
                  <a:prstClr val="black">
                    <a:alpha val="60000"/>
                  </a:prst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1196400"/>
            <a:ext cx="9144000" cy="36625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ar-SA" sz="58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آمِينَ ، يَا مُوَفِّقَ الطَّائِعِينَ</a:t>
            </a:r>
          </a:p>
          <a:p>
            <a:pPr algn="ctr" rtl="1"/>
            <a:r>
              <a:rPr lang="ar-SA" sz="58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وَفِّقنَا لِطَاعَتِكَ أَجمَعِينَ</a:t>
            </a:r>
            <a:endParaRPr lang="ar-SA" sz="5800" b="1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  <a:p>
            <a:pPr algn="ctr" rtl="1"/>
            <a:r>
              <a:rPr lang="ar-SA" sz="58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وَتُب عَلَينَا وَعَلَى المُسلِمِينَ</a:t>
            </a:r>
          </a:p>
          <a:p>
            <a:pPr algn="ctr" rtl="1"/>
            <a:r>
              <a:rPr lang="ar-SA" sz="58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وَاغفِر ذَنبَ مَن يَقُولُ: «</a:t>
            </a:r>
            <a:r>
              <a:rPr lang="ar-SA" sz="58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أَستَغفِرُ اللهَ» </a:t>
            </a:r>
            <a:r>
              <a:rPr lang="ar-SA" sz="58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العَظِيمَ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76400" y="4800600"/>
            <a:ext cx="57150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SA" sz="115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وَنَستَغفِرُ </a:t>
            </a:r>
            <a:r>
              <a:rPr lang="ar-SA" sz="115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اللهَ</a:t>
            </a:r>
            <a:endParaRPr lang="ar-SA" sz="11500" b="1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259932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b="518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lum bright="40000" contrast="-40000"/>
          </a:blip>
          <a:srcRect/>
          <a:stretch>
            <a:fillRect/>
          </a:stretch>
        </p:blipFill>
        <p:spPr bwMode="auto">
          <a:xfrm>
            <a:off x="0" y="3382962"/>
            <a:ext cx="9144000" cy="134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 l="12746" t="15909" r="12480"/>
          <a:stretch>
            <a:fillRect/>
          </a:stretch>
        </p:blipFill>
        <p:spPr bwMode="auto">
          <a:xfrm>
            <a:off x="914400" y="914400"/>
            <a:ext cx="76962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63500">
              <a:schemeClr val="tx1">
                <a:lumMod val="95000"/>
                <a:lumOff val="5000"/>
                <a:alpha val="40000"/>
              </a:schemeClr>
            </a:glow>
            <a:innerShdw blurRad="114300">
              <a:prstClr val="black"/>
            </a:innerShdw>
            <a:reflection blurRad="6350" stA="50000" endA="300" endPos="38500" dist="50800" dir="5400000" sy="-100000" algn="bl" rotWithShape="0"/>
          </a:effectLst>
          <a:scene3d>
            <a:camera prst="perspectiveFront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3010253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6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57200" y="843677"/>
            <a:ext cx="8305800" cy="2585323"/>
          </a:xfrm>
          <a:prstGeom prst="rect">
            <a:avLst/>
          </a:prstGeom>
          <a:solidFill>
            <a:schemeClr val="accent2">
              <a:lumMod val="50000"/>
              <a:alpha val="55000"/>
            </a:schemeClr>
          </a:solidFill>
        </p:spPr>
        <p:txBody>
          <a:bodyPr wrap="square">
            <a:spAutoFit/>
          </a:bodyPr>
          <a:lstStyle/>
          <a:p>
            <a:pPr algn="ctr" rtl="1"/>
            <a:r>
              <a:rPr lang="ar-SA" sz="54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وَأَشْهَدُ أَنْ لَا إِلَهَ إِلَّا اللهُ وَحْدَهُ لاَ شَرِيْكَ لَهُ،</a:t>
            </a:r>
          </a:p>
          <a:p>
            <a:pPr algn="ctr" rtl="1"/>
            <a:r>
              <a:rPr lang="ar-SA" sz="54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وَأَشْهَدُ أَنَّ مُحَمَّدًا عَبْدُهُ وَرَسُوْلُهُ </a:t>
            </a:r>
            <a:endParaRPr lang="en-US" sz="5400" b="1" dirty="0" smtClean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  <a:p>
            <a:pPr algn="ctr" rtl="1"/>
            <a:r>
              <a:rPr lang="ar-SA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الْمَبْعُوْثُ </a:t>
            </a:r>
            <a:r>
              <a:rPr lang="ar-SA" sz="54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رَحْمَةً لِلْعَالَمِيْنَ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8600" y="3581400"/>
            <a:ext cx="8763000" cy="3385542"/>
          </a:xfrm>
          <a:prstGeom prst="rect">
            <a:avLst/>
          </a:prstGeom>
          <a:solidFill>
            <a:schemeClr val="bg1">
              <a:alpha val="40000"/>
            </a:schemeClr>
          </a:solidFill>
          <a:ln w="12700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 </a:t>
            </a:r>
            <a:r>
              <a:rPr lang="en-US" sz="2800" b="1" dirty="0" err="1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aku</a:t>
            </a:r>
            <a:r>
              <a:rPr lang="en-US" sz="28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bersaksi</a:t>
            </a:r>
            <a:r>
              <a:rPr lang="en-US" sz="28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 </a:t>
            </a:r>
            <a:r>
              <a:rPr lang="en-US" sz="2800" b="1" dirty="0" err="1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bahawa</a:t>
            </a:r>
            <a:r>
              <a:rPr lang="en-US" sz="28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sesungguhnya</a:t>
            </a:r>
            <a:r>
              <a:rPr lang="en-US" sz="28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tiada</a:t>
            </a:r>
            <a:r>
              <a:rPr lang="en-US" sz="28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tuhan</a:t>
            </a:r>
            <a:r>
              <a:rPr lang="en-US" sz="28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melainkan</a:t>
            </a:r>
            <a:r>
              <a:rPr lang="en-US" sz="28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Allah</a:t>
            </a:r>
            <a:r>
              <a:rPr lang="en-US" sz="28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yang </a:t>
            </a:r>
            <a:r>
              <a:rPr lang="en-US" sz="2800" b="1" dirty="0" err="1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Maha</a:t>
            </a:r>
            <a:r>
              <a:rPr lang="en-US" sz="28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Esa</a:t>
            </a:r>
            <a:r>
              <a:rPr lang="en-US" sz="28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yang </a:t>
            </a:r>
            <a:r>
              <a:rPr lang="en-US" sz="2800" b="1" dirty="0" err="1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tiada</a:t>
            </a:r>
            <a:r>
              <a:rPr lang="en-US" sz="28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sekutu</a:t>
            </a:r>
            <a:r>
              <a:rPr lang="en-US" sz="28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bagiNya</a:t>
            </a:r>
            <a:r>
              <a:rPr lang="en-US" sz="28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,</a:t>
            </a:r>
            <a:endParaRPr lang="en-US" sz="2800" b="1" dirty="0" smtClean="0">
              <a:ln w="19050">
                <a:solidFill>
                  <a:schemeClr val="tx1"/>
                </a:solidFill>
                <a:prstDash val="solid"/>
              </a:ln>
              <a:solidFill>
                <a:srgbClr val="00B0F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 smtClean="0">
              <a:ln w="19050">
                <a:solidFill>
                  <a:schemeClr val="tx1"/>
                </a:solidFill>
                <a:prstDash val="solid"/>
              </a:ln>
              <a:solidFill>
                <a:srgbClr val="00B0F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</a:t>
            </a:r>
            <a:r>
              <a:rPr lang="en-US" sz="28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an </a:t>
            </a:r>
            <a:r>
              <a:rPr lang="en-US" sz="2800" b="1" dirty="0" err="1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aku</a:t>
            </a:r>
            <a:r>
              <a:rPr lang="en-US" sz="28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bersaksi</a:t>
            </a:r>
            <a:r>
              <a:rPr lang="en-US" sz="28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bahawa</a:t>
            </a:r>
            <a:r>
              <a:rPr lang="en-US" sz="28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junjungan</a:t>
            </a:r>
            <a:r>
              <a:rPr lang="en-US" sz="28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kami </a:t>
            </a:r>
            <a:r>
              <a:rPr lang="en-US" sz="2800" b="1" dirty="0" err="1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Nabi</a:t>
            </a:r>
            <a:r>
              <a:rPr lang="en-US" sz="28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Muhammad SAW </a:t>
            </a:r>
            <a:r>
              <a:rPr lang="en-US" sz="2800" b="1" dirty="0" err="1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hamba</a:t>
            </a:r>
            <a:r>
              <a:rPr lang="en-US" sz="28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-Nya </a:t>
            </a:r>
            <a:r>
              <a:rPr lang="en-US" sz="2800" b="1" dirty="0" err="1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8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rasul</a:t>
            </a:r>
            <a:r>
              <a:rPr lang="en-US" sz="28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-Nya yang </a:t>
            </a:r>
            <a:r>
              <a:rPr lang="en-US" sz="2800" b="1" dirty="0" err="1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diutuskan</a:t>
            </a:r>
            <a:r>
              <a:rPr lang="en-US" sz="28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sebagai</a:t>
            </a:r>
            <a:r>
              <a:rPr lang="en-US" sz="28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rahmat</a:t>
            </a:r>
            <a:r>
              <a:rPr lang="en-US" sz="28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kepada</a:t>
            </a:r>
            <a:r>
              <a:rPr lang="en-US" sz="28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sekalian</a:t>
            </a:r>
            <a:r>
              <a:rPr lang="en-US" sz="28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alam</a:t>
            </a:r>
            <a:r>
              <a:rPr lang="en-US" sz="28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.</a:t>
            </a:r>
            <a:endParaRPr lang="en-US" sz="2800" b="1" dirty="0">
              <a:ln w="19050">
                <a:solidFill>
                  <a:schemeClr val="tx1"/>
                </a:solidFill>
                <a:prstDash val="solid"/>
              </a:ln>
              <a:solidFill>
                <a:srgbClr val="00B0F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6216" y="146463"/>
            <a:ext cx="7805790" cy="584775"/>
          </a:xfrm>
          <a:prstGeom prst="rect">
            <a:avLst/>
          </a:prstGeom>
          <a:solidFill>
            <a:srgbClr val="FF0000">
              <a:alpha val="60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Syahadah</a:t>
            </a:r>
            <a:endParaRPr lang="en-US" sz="32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3944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7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2400" y="315471"/>
            <a:ext cx="8839200" cy="646331"/>
          </a:xfrm>
          <a:prstGeom prst="rect">
            <a:avLst/>
          </a:prstGeom>
          <a:blipFill dpi="0" rotWithShape="1">
            <a:blip r:embed="rId3">
              <a:alphaModFix amt="91000"/>
            </a:blip>
            <a:srcRect/>
            <a:stretch>
              <a:fillRect/>
            </a:stretch>
          </a:blip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err="1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Pujian</a:t>
            </a:r>
            <a:r>
              <a:rPr lang="en-US" sz="3600" dirty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600" dirty="0" err="1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Kepada</a:t>
            </a:r>
            <a:r>
              <a:rPr lang="en-US" sz="3600" dirty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Allah S.W.T.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1904259"/>
            <a:ext cx="9144000" cy="2215991"/>
          </a:xfrm>
          <a:prstGeom prst="rect">
            <a:avLst/>
          </a:prstGeom>
          <a:solidFill>
            <a:schemeClr val="tx1">
              <a:alpha val="26000"/>
            </a:schemeClr>
          </a:solidFill>
        </p:spPr>
        <p:txBody>
          <a:bodyPr wrap="square"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13800" b="1" dirty="0" smtClean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raditional Arabic" pitchFamily="2" charset="-78"/>
              </a:rPr>
              <a:t>الْحَمْدُ لِلَّهِ</a:t>
            </a:r>
            <a:endParaRPr lang="en-US" sz="13800" b="1" dirty="0">
              <a:ln w="3175" cmpd="sng">
                <a:solidFill>
                  <a:sysClr val="windowText" lastClr="000000"/>
                </a:solidFill>
                <a:prstDash val="solid"/>
              </a:ln>
              <a:solidFill>
                <a:srgbClr val="FFFF00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raditional Arabic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8596" y="4315361"/>
            <a:ext cx="8572528" cy="1323439"/>
          </a:xfrm>
          <a:prstGeom prst="rect">
            <a:avLst/>
          </a:prstGeom>
          <a:noFill/>
          <a:ln w="57150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Segala</a:t>
            </a:r>
            <a:r>
              <a:rPr lang="en-US" sz="4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puji-pujian</a:t>
            </a:r>
            <a:r>
              <a:rPr lang="en-US" sz="4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hanya</a:t>
            </a:r>
            <a:r>
              <a:rPr lang="en-US" sz="4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endParaRPr lang="en-US" sz="4000" b="1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bagi</a:t>
            </a:r>
            <a:r>
              <a:rPr lang="en-US" sz="4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Allah S.W.T</a:t>
            </a:r>
            <a:r>
              <a:rPr lang="en-US" sz="4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.</a:t>
            </a:r>
            <a:r>
              <a:rPr lang="ar-SA" sz="4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endParaRPr lang="en-US" sz="40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3944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1794808"/>
            <a:ext cx="9144000" cy="1938992"/>
          </a:xfrm>
          <a:prstGeom prst="rect">
            <a:avLst/>
          </a:prstGeom>
          <a:solidFill>
            <a:schemeClr val="tx1">
              <a:alpha val="2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ar-SA" sz="60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cs typeface="Traditional Arabic" pitchFamily="2" charset="-78"/>
              </a:rPr>
              <a:t>وَأَشْهَدُ أَن لآ إِلَهَ إِلاَّ اللهُ وَحْدَهُ لاَ شَرِيْكَ لَهُ، </a:t>
            </a:r>
            <a:r>
              <a:rPr lang="ar-SA" sz="60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cs typeface="Traditional Arabic" pitchFamily="2" charset="-78"/>
              </a:rPr>
              <a:t>وَأَشْهَدُ أَنَّ سَيِّدَنَا مُحَمَّدًا عَبْدُهُ وَرَسُوْلُهُ</a:t>
            </a:r>
            <a:r>
              <a:rPr lang="ar-SA" sz="60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.</a:t>
            </a:r>
            <a:endParaRPr lang="ms-MY" sz="6000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itchFamily="18" charset="-78"/>
              <a:cs typeface="Traditional Arabic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43418" y="228600"/>
            <a:ext cx="7500990" cy="646331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Syahadah</a:t>
            </a:r>
            <a:endParaRPr lang="en-US" sz="36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3925431"/>
            <a:ext cx="9144000" cy="2246769"/>
          </a:xfrm>
          <a:prstGeom prst="rect">
            <a:avLst/>
          </a:prstGeom>
          <a:noFill/>
          <a:ln w="12700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aku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bersaksi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bahawa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sesungguhnya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tiada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tuhan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melainkan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Allah, Yang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Maha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Esa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tiada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sekutu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bagi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-Nya,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juga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aku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bersaksi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bahawa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junjungan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kami (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Nabi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) Muhammad (S.A.W)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hamba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-Nya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rasul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-Nya.</a:t>
            </a:r>
            <a:endParaRPr lang="en-US" sz="2800" b="1" dirty="0">
              <a:ln w="6350">
                <a:solidFill>
                  <a:schemeClr val="tx1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101600">
                  <a:schemeClr val="tx1">
                    <a:alpha val="6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3944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66640" y="1902423"/>
            <a:ext cx="8572560" cy="1754326"/>
          </a:xfrm>
          <a:prstGeom prst="rect">
            <a:avLst/>
          </a:prstGeom>
          <a:solidFill>
            <a:schemeClr val="accent6">
              <a:lumMod val="60000"/>
              <a:lumOff val="40000"/>
              <a:alpha val="32000"/>
            </a:schemeClr>
          </a:solidFill>
        </p:spPr>
        <p:txBody>
          <a:bodyPr wrap="square">
            <a:spAutoFit/>
          </a:bodyPr>
          <a:lstStyle/>
          <a:p>
            <a:pPr algn="ctr" rtl="1"/>
            <a:r>
              <a:rPr lang="ar-SA" sz="54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cs typeface="Traditional Arabic" pitchFamily="2" charset="-78"/>
              </a:rPr>
              <a:t>اللَّهُمَّ صَلِّ وَسَلِّمْ وَبَارِكْ عَلَى سَيِّدِنَا مُحَمَّدٍ، وَعَلَى آلِهِ وَأَصْحَابِهِ أَجْمَعِيْنَ</a:t>
            </a:r>
            <a:endParaRPr lang="ms-MY" sz="5400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Traditional Arabic" pitchFamily="2" charset="-78"/>
              <a:cs typeface="Traditional Arabic" pitchFamily="2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8596" y="4280118"/>
            <a:ext cx="8286808" cy="2246769"/>
          </a:xfrm>
          <a:prstGeom prst="rect">
            <a:avLst/>
          </a:prstGeom>
          <a:noFill/>
          <a:ln w="57150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Ya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Allah, </a:t>
            </a:r>
            <a:r>
              <a:rPr lang="en-US" sz="28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c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ucurilah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rahmat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kesejahteraan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keberkatan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atas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junjungan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kami (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Nabi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) Muhammad (S.A.W)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atas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keluarganya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sekalian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para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sahabatnya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.</a:t>
            </a:r>
            <a:endParaRPr lang="en-US" sz="2800" dirty="0">
              <a:ln w="9525" cmpd="sng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3400" y="142528"/>
            <a:ext cx="8215370" cy="954107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Selawat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Ke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Atas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Nabi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Muhammad S.A.W</a:t>
            </a:r>
            <a:endParaRPr lang="en-US" sz="28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3944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1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04810" y="293385"/>
            <a:ext cx="7500990" cy="646331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Seruan</a:t>
            </a:r>
            <a:r>
              <a:rPr lang="en-US" sz="3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Takwa</a:t>
            </a:r>
            <a:endParaRPr lang="en-US" sz="36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2053188"/>
            <a:ext cx="9144000" cy="1200329"/>
          </a:xfrm>
          <a:prstGeom prst="rect">
            <a:avLst/>
          </a:prstGeom>
          <a:solidFill>
            <a:schemeClr val="tx1">
              <a:alpha val="15000"/>
            </a:schemeClr>
          </a:solidFill>
        </p:spPr>
        <p:txBody>
          <a:bodyPr wrap="square">
            <a:spAutoFit/>
          </a:bodyPr>
          <a:lstStyle/>
          <a:p>
            <a:pPr algn="ctr" rtl="1"/>
            <a:r>
              <a:rPr lang="ar-SA" sz="72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اتَّقُوا اللَّهَ فَقَدْ فَازَ الْمُتَّقُوْنَ</a:t>
            </a:r>
            <a:endParaRPr lang="ms-MY" sz="7200" b="1" dirty="0">
              <a:ln>
                <a:solidFill>
                  <a:srgbClr val="FFC000"/>
                </a:solidFill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itchFamily="18" charset="-78"/>
              <a:cs typeface="Traditional Arabic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1905" y="3886200"/>
            <a:ext cx="8686800" cy="230832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Bertakwalah</a:t>
            </a:r>
            <a:r>
              <a:rPr lang="en-US" sz="3600" b="1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600" b="1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kepada</a:t>
            </a:r>
            <a:r>
              <a:rPr lang="en-US" sz="3600" b="1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 </a:t>
            </a:r>
            <a:r>
              <a:rPr lang="en-US" sz="3600" b="1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dengan</a:t>
            </a:r>
            <a:r>
              <a:rPr lang="en-US" sz="3600" b="1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600" b="1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sebenar-benarnya</a:t>
            </a:r>
            <a:r>
              <a:rPr lang="en-US" sz="3600" b="1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sz="3600" b="1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sesungguhnya</a:t>
            </a:r>
            <a:r>
              <a:rPr lang="en-US" sz="3600" b="1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600" b="1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berjayalah</a:t>
            </a:r>
            <a:r>
              <a:rPr lang="en-US" sz="3600" b="1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orang-orang yang </a:t>
            </a:r>
            <a:r>
              <a:rPr lang="en-US" sz="3600" b="1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bertaqwa</a:t>
            </a:r>
            <a:r>
              <a:rPr lang="en-US" sz="3600" b="1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.</a:t>
            </a:r>
            <a:endParaRPr lang="en-US" sz="3600" b="1" dirty="0">
              <a:ln w="9525" cmpd="sng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3944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4000"/>
            <a:lum/>
          </a:blip>
          <a:srcRect/>
          <a:stretch>
            <a:fillRect t="-23000" b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435788"/>
            <a:ext cx="8830566" cy="321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658242" y="4005617"/>
            <a:ext cx="3384260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 i="1" kern="0" dirty="0">
                <a:ln>
                  <a:solidFill>
                    <a:srgbClr val="FFFF00"/>
                  </a:solidFill>
                </a:ln>
                <a:solidFill>
                  <a:srgbClr val="00B050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cs typeface="Arial" pitchFamily="34" charset="0"/>
              </a:rPr>
              <a:t>(</a:t>
            </a:r>
            <a:r>
              <a:rPr lang="en-US" sz="2000" i="1" kern="0" dirty="0" err="1">
                <a:ln>
                  <a:solidFill>
                    <a:srgbClr val="FFFF00"/>
                  </a:solidFill>
                </a:ln>
                <a:solidFill>
                  <a:srgbClr val="00B050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cs typeface="Arial" pitchFamily="34" charset="0"/>
              </a:rPr>
              <a:t>Surah</a:t>
            </a:r>
            <a:r>
              <a:rPr lang="en-US" sz="2000" i="1" kern="0" dirty="0">
                <a:ln>
                  <a:solidFill>
                    <a:srgbClr val="FFFF00"/>
                  </a:solidFill>
                </a:ln>
                <a:solidFill>
                  <a:srgbClr val="00B050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cs typeface="Arial" pitchFamily="34" charset="0"/>
              </a:rPr>
              <a:t> Al-</a:t>
            </a:r>
            <a:r>
              <a:rPr lang="en-US" sz="2000" i="1" kern="0" dirty="0" err="1">
                <a:ln>
                  <a:solidFill>
                    <a:srgbClr val="FFFF00"/>
                  </a:solidFill>
                </a:ln>
                <a:solidFill>
                  <a:srgbClr val="00B050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cs typeface="Arial" pitchFamily="34" charset="0"/>
              </a:rPr>
              <a:t>Ahzab</a:t>
            </a:r>
            <a:r>
              <a:rPr lang="en-US" sz="2000" i="1" kern="0" dirty="0">
                <a:ln>
                  <a:solidFill>
                    <a:srgbClr val="FFFF00"/>
                  </a:solidFill>
                </a:ln>
                <a:solidFill>
                  <a:srgbClr val="00B050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cs typeface="Arial" pitchFamily="34" charset="0"/>
              </a:rPr>
              <a:t> : </a:t>
            </a:r>
            <a:r>
              <a:rPr lang="en-US" sz="2000" i="1" kern="0" dirty="0" err="1">
                <a:ln>
                  <a:solidFill>
                    <a:srgbClr val="FFFF00"/>
                  </a:solidFill>
                </a:ln>
                <a:solidFill>
                  <a:srgbClr val="00B050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cs typeface="Arial" pitchFamily="34" charset="0"/>
              </a:rPr>
              <a:t>Ayat</a:t>
            </a:r>
            <a:r>
              <a:rPr lang="en-US" sz="2000" i="1" kern="0" dirty="0">
                <a:ln>
                  <a:solidFill>
                    <a:srgbClr val="FFFF00"/>
                  </a:solidFill>
                </a:ln>
                <a:solidFill>
                  <a:srgbClr val="00B050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cs typeface="Arial" pitchFamily="34" charset="0"/>
              </a:rPr>
              <a:t> 56)</a:t>
            </a:r>
          </a:p>
        </p:txBody>
      </p:sp>
      <p:sp>
        <p:nvSpPr>
          <p:cNvPr id="7" name="Rectangle 6"/>
          <p:cNvSpPr/>
          <p:nvPr/>
        </p:nvSpPr>
        <p:spPr>
          <a:xfrm>
            <a:off x="179512" y="4572000"/>
            <a:ext cx="8929654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“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Sesungguhnya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Allah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Taala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200" b="1" dirty="0" smtClean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Dan 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Para </a:t>
            </a:r>
            <a:r>
              <a:rPr lang="en-US" sz="2200" b="1" dirty="0" err="1" smtClean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MalaikatNya</a:t>
            </a:r>
            <a:r>
              <a:rPr lang="en-US" sz="2200" b="1" dirty="0" smtClean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Sentiasa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Berselawat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200" b="1" dirty="0" err="1" smtClean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Ke</a:t>
            </a:r>
            <a:r>
              <a:rPr lang="en-US" sz="2200" b="1" dirty="0" smtClean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Atas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Nabi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(Muhammad</a:t>
            </a:r>
            <a:r>
              <a:rPr lang="en-US" sz="2200" b="1" dirty="0" smtClean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).</a:t>
            </a:r>
          </a:p>
          <a:p>
            <a:pPr algn="ctr">
              <a:defRPr/>
            </a:pPr>
            <a:r>
              <a:rPr lang="en-US" sz="2200" b="1" dirty="0" err="1" smtClean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Wahai</a:t>
            </a:r>
            <a:r>
              <a:rPr lang="en-US" sz="2200" b="1" dirty="0" smtClean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Orang-orang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Beriman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!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Berselawatlah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Kamu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endParaRPr lang="en-US" sz="2200" b="1" dirty="0" smtClean="0">
              <a:ln>
                <a:solidFill>
                  <a:prstClr val="black"/>
                </a:solidFill>
              </a:ln>
              <a:solidFill>
                <a:srgbClr val="FFFF00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/>
                </a:outerShdw>
              </a:effectLst>
              <a:latin typeface="Arial Black" pitchFamily="34" charset="0"/>
              <a:cs typeface="Arial" charset="0"/>
            </a:endParaRPr>
          </a:p>
          <a:p>
            <a:pPr algn="ctr">
              <a:defRPr/>
            </a:pPr>
            <a:r>
              <a:rPr lang="en-US" sz="2200" b="1" dirty="0" err="1" smtClean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Ke</a:t>
            </a:r>
            <a:r>
              <a:rPr lang="en-US" sz="2200" b="1" dirty="0" smtClean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Atasnya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Serta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Ucapkanlah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Salam Sejahtera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Dengan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Penghormatan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Ke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Atasnya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Dengan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Sepenuhnya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”. </a:t>
            </a:r>
          </a:p>
        </p:txBody>
      </p:sp>
      <p:sp>
        <p:nvSpPr>
          <p:cNvPr id="10" name="Round Diagonal Corner Rectangle 9"/>
          <p:cNvSpPr/>
          <p:nvPr/>
        </p:nvSpPr>
        <p:spPr>
          <a:xfrm>
            <a:off x="2891476" y="283332"/>
            <a:ext cx="5525616" cy="1178767"/>
          </a:xfrm>
          <a:prstGeom prst="round2DiagRect">
            <a:avLst>
              <a:gd name="adj1" fmla="val 14211"/>
              <a:gd name="adj2" fmla="val 0"/>
            </a:avLst>
          </a:prstGeom>
          <a:gradFill flip="none" rotWithShape="1">
            <a:gsLst>
              <a:gs pos="0">
                <a:schemeClr val="accent5">
                  <a:lumMod val="20000"/>
                  <a:lumOff val="80000"/>
                </a:schemeClr>
              </a:gs>
              <a:gs pos="50000">
                <a:schemeClr val="accent5">
                  <a:lumMod val="40000"/>
                  <a:lumOff val="60000"/>
                </a:schemeClr>
              </a:gs>
              <a:gs pos="100000">
                <a:schemeClr val="accent5">
                  <a:lumMod val="75000"/>
                </a:schemeClr>
              </a:gs>
            </a:gsLst>
            <a:lin ang="5400000" scaled="1"/>
            <a:tileRect/>
          </a:gradFill>
          <a:ln w="28575">
            <a:solidFill>
              <a:schemeClr val="bg1"/>
            </a:solidFill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2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Memperbanyakkan</a:t>
            </a:r>
            <a:r>
              <a:rPr lang="en-US" sz="2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ucapan</a:t>
            </a:r>
            <a:r>
              <a:rPr lang="en-US" sz="2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selawat</a:t>
            </a:r>
            <a:r>
              <a:rPr lang="en-US" sz="2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2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salam</a:t>
            </a:r>
            <a:r>
              <a:rPr lang="en-US" sz="2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kepada</a:t>
            </a:r>
            <a:r>
              <a:rPr lang="en-US" sz="2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Rasulullah</a:t>
            </a:r>
            <a:r>
              <a:rPr lang="en-US" sz="2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 SAW </a:t>
            </a:r>
          </a:p>
        </p:txBody>
      </p:sp>
      <p:sp>
        <p:nvSpPr>
          <p:cNvPr id="9" name="Notched Right Arrow 8"/>
          <p:cNvSpPr/>
          <p:nvPr/>
        </p:nvSpPr>
        <p:spPr>
          <a:xfrm>
            <a:off x="611560" y="116632"/>
            <a:ext cx="2249238" cy="1512168"/>
          </a:xfrm>
          <a:prstGeom prst="notchedRightArrow">
            <a:avLst>
              <a:gd name="adj1" fmla="val 41162"/>
              <a:gd name="adj2" fmla="val 50000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Seruan</a:t>
            </a:r>
            <a:endParaRPr lang="en-US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9624878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>
            <a:lum contrast="40000"/>
          </a:blip>
          <a:srcRect/>
          <a:stretch>
            <a:fillRect/>
          </a:stretch>
        </p:blipFill>
        <p:spPr bwMode="auto">
          <a:xfrm>
            <a:off x="304798" y="1143000"/>
            <a:ext cx="8610601" cy="5286388"/>
          </a:xfrm>
          <a:prstGeom prst="rect">
            <a:avLst/>
          </a:prstGeom>
          <a:solidFill>
            <a:schemeClr val="tx1">
              <a:alpha val="32000"/>
            </a:schemeClr>
          </a:solidFill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3002760" y="186328"/>
            <a:ext cx="3214679" cy="785794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 err="1" smtClean="0">
                <a:ln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Selawat</a:t>
            </a:r>
            <a:endParaRPr lang="ms-MY" sz="3600" b="1" dirty="0">
              <a:ln>
                <a:solidFill>
                  <a:prstClr val="white"/>
                </a:solidFill>
              </a:ln>
              <a:solidFill>
                <a:srgbClr val="FF0000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6588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7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95536" y="1196752"/>
            <a:ext cx="8532440" cy="258532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/>
            <a:r>
              <a:rPr lang="ar-EG" sz="54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اللَّهُمَّ اغْفِرْ </a:t>
            </a:r>
            <a:r>
              <a:rPr lang="ar-SA" sz="54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لِ</a:t>
            </a:r>
            <a:r>
              <a:rPr lang="ar-EG" sz="54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لْمُؤْمِنِيْنَ وَالْمُؤْمِنَاتِ، وَالمُسْلِمِيْنَ وَالْمُسْلِمَاتِ الأَحْيَاءِ مِنْهُمْ وَالأَمْوَات</a:t>
            </a:r>
            <a:r>
              <a:rPr lang="ar-SA" sz="54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،</a:t>
            </a:r>
            <a:r>
              <a:rPr lang="ar-EG" sz="5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ar-SA" sz="5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/>
            <a:r>
              <a:rPr lang="ar-EG" sz="54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إِنَّكَ سَمِيْعٌ قَرِيْبٌ مُجِيْبُ الدَّعَوَات. </a:t>
            </a:r>
            <a:endParaRPr lang="en-US" sz="5400" b="1" dirty="0">
              <a:solidFill>
                <a:srgbClr val="FFFF00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16632"/>
            <a:ext cx="3203848" cy="7920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6000" b="1" dirty="0" smtClean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DOA</a:t>
            </a:r>
            <a:endParaRPr lang="ms-MY" sz="6000" b="1" dirty="0">
              <a:ln>
                <a:solidFill>
                  <a:prstClr val="white"/>
                </a:solidFill>
              </a:ln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15811" y="4365104"/>
            <a:ext cx="8532440" cy="175432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/>
            <a:r>
              <a:rPr lang="ar-EG" sz="54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اللَّهُمَّ ادْفَعْ عَنَّا الْبَلاءَ وَالْوَبَاءَ </a:t>
            </a:r>
            <a:r>
              <a:rPr lang="ar-EG" sz="5400" b="1" dirty="0" smtClean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وَالْفَحْشَاءَ</a:t>
            </a:r>
            <a:endParaRPr lang="en-US" sz="5400" b="1" dirty="0" smtClean="0">
              <a:solidFill>
                <a:srgbClr val="FFFF00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  <a:p>
            <a:pPr algn="ctr" rtl="1"/>
            <a:r>
              <a:rPr lang="ar-EG" sz="5400" b="1" dirty="0" smtClean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 </a:t>
            </a:r>
            <a:r>
              <a:rPr lang="ar-EG" sz="54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مَا لا يَصْرِفُهُ غَيْرُكَ</a:t>
            </a:r>
            <a:endParaRPr lang="en-US" sz="5400" b="1" dirty="0">
              <a:solidFill>
                <a:srgbClr val="FFFF00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59111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1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16632"/>
            <a:ext cx="3203848" cy="7920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6000" b="1" dirty="0" smtClean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DOA</a:t>
            </a:r>
            <a:endParaRPr lang="ms-MY" sz="6000" b="1" dirty="0">
              <a:ln>
                <a:solidFill>
                  <a:prstClr val="white"/>
                </a:solidFill>
              </a:ln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1000" y="1143000"/>
            <a:ext cx="8532440" cy="517064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/>
            <a:r>
              <a:rPr lang="ar-EG" sz="66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اللَّهُمَّ إِنَّا نَعُوذُ بِكَ مِنَ البَرَصِ وَالْجُنُونِ وَالْجُذَامِ وَمِن سَيِّئِ الأَسْقَامِ. </a:t>
            </a:r>
            <a:endParaRPr lang="en-US" sz="6600" b="1" dirty="0" smtClean="0">
              <a:solidFill>
                <a:srgbClr val="FFFF00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  <a:p>
            <a:pPr algn="ctr" rtl="1"/>
            <a:endParaRPr lang="en-US" sz="6600" b="1" dirty="0">
              <a:solidFill>
                <a:srgbClr val="FFFF00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  <a:p>
            <a:pPr algn="ctr" rtl="1"/>
            <a:r>
              <a:rPr lang="ar-EG" sz="6600" b="1" dirty="0" smtClean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اللَّهُمَّ </a:t>
            </a:r>
            <a:r>
              <a:rPr lang="ar-EG" sz="66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اشْفِ مَرْضَانَا وَارْحَمْ مَّوْتَانَا، وَالْطُفْ بِنَا فِيمَا نَزَلَ بِنَا</a:t>
            </a:r>
            <a:endParaRPr lang="en-US" sz="6600" b="1" dirty="0">
              <a:solidFill>
                <a:srgbClr val="FFFF00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8053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/>
          <a:srcRect r="268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902506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401849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7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7185" y="1173540"/>
            <a:ext cx="8915400" cy="1569660"/>
          </a:xfrm>
          <a:prstGeom prst="rect">
            <a:avLst/>
          </a:prstGeom>
          <a:solidFill>
            <a:srgbClr val="002060">
              <a:alpha val="48000"/>
            </a:srgbClr>
          </a:solidFill>
        </p:spPr>
        <p:txBody>
          <a:bodyPr wrap="square">
            <a:spAutoFit/>
          </a:bodyPr>
          <a:lstStyle/>
          <a:p>
            <a:pPr algn="ctr" rtl="1"/>
            <a:r>
              <a:rPr lang="ar-SA" sz="48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اَللَّهُمَّ صَلِّ وَسَلِّمْ عَلَى سَيِّدِنَا وَحَبِيْبِنَا مُحَمَّدٍ، وَعَلَى آَلِهِ وَأَصْحَابِهِ وَمَنْ تَبِعَهُمْ بِإِحْسَانٍ إِلَى يَوْمِ الدِّيْنِ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2400" y="3233678"/>
            <a:ext cx="8717785" cy="2862322"/>
          </a:xfrm>
          <a:prstGeom prst="rect">
            <a:avLst/>
          </a:prstGeom>
          <a:solidFill>
            <a:schemeClr val="bg1">
              <a:alpha val="49000"/>
            </a:schemeClr>
          </a:solidFill>
          <a:ln w="57150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Ya</a:t>
            </a:r>
            <a:r>
              <a:rPr lang="en-US" sz="30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Allah, </a:t>
            </a:r>
            <a:r>
              <a:rPr lang="en-US" sz="30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cucurilah</a:t>
            </a:r>
            <a:r>
              <a:rPr lang="en-US" sz="30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0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rahmat</a:t>
            </a:r>
            <a:r>
              <a:rPr lang="en-US" sz="30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0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30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 </a:t>
            </a:r>
            <a:r>
              <a:rPr lang="en-US" sz="30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kesejahteraan</a:t>
            </a:r>
            <a:r>
              <a:rPr lang="en-US" sz="30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0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</a:t>
            </a:r>
            <a:r>
              <a:rPr lang="en-US" sz="30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0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atas</a:t>
            </a:r>
            <a:r>
              <a:rPr lang="en-US" sz="30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0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junjungan</a:t>
            </a:r>
            <a:r>
              <a:rPr lang="en-US" sz="30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0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30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0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kesayangan</a:t>
            </a:r>
            <a:r>
              <a:rPr lang="en-US" sz="30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0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kami </a:t>
            </a:r>
            <a:r>
              <a:rPr lang="en-US" sz="30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Nabi</a:t>
            </a:r>
            <a:r>
              <a:rPr lang="en-US" sz="30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Muhammad SAW </a:t>
            </a:r>
            <a:r>
              <a:rPr lang="en-US" sz="30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30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0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</a:t>
            </a:r>
            <a:r>
              <a:rPr lang="en-US" sz="30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0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atas</a:t>
            </a:r>
            <a:r>
              <a:rPr lang="en-US" sz="30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0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keluarganya</a:t>
            </a:r>
            <a:r>
              <a:rPr lang="en-US" sz="30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0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30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0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sahabatnya</a:t>
            </a:r>
            <a:r>
              <a:rPr lang="en-US" sz="30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0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30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orang-orang yang </a:t>
            </a:r>
            <a:r>
              <a:rPr lang="en-US" sz="30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mengikut</a:t>
            </a:r>
            <a:r>
              <a:rPr lang="en-US" sz="30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0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mereka</a:t>
            </a:r>
            <a:r>
              <a:rPr lang="en-US" sz="30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0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dengan</a:t>
            </a:r>
            <a:r>
              <a:rPr lang="en-US" sz="30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0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baik</a:t>
            </a:r>
            <a:r>
              <a:rPr lang="en-US" sz="30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0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hingga</a:t>
            </a:r>
            <a:r>
              <a:rPr lang="en-US" sz="30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0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</a:t>
            </a:r>
            <a:r>
              <a:rPr lang="en-US" sz="30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0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hari</a:t>
            </a:r>
            <a:r>
              <a:rPr lang="en-US" sz="30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0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kiamat</a:t>
            </a:r>
            <a:endParaRPr lang="en-US" sz="3000" dirty="0">
              <a:ln w="9525" cmpd="sng">
                <a:solidFill>
                  <a:sysClr val="windowText" lastClr="000000"/>
                </a:solidFill>
                <a:prstDash val="solid"/>
              </a:ln>
              <a:solidFill>
                <a:srgbClr val="00B0F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4370" y="150358"/>
            <a:ext cx="8701030" cy="553998"/>
          </a:xfrm>
          <a:prstGeom prst="rect">
            <a:avLst/>
          </a:prstGeom>
          <a:solidFill>
            <a:srgbClr val="FF0000">
              <a:alpha val="60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Selawat</a:t>
            </a:r>
            <a:r>
              <a:rPr lang="en-US" sz="30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</a:t>
            </a:r>
            <a:r>
              <a:rPr lang="en-US" sz="30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Atas</a:t>
            </a:r>
            <a:r>
              <a:rPr lang="en-US" sz="30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Nabi</a:t>
            </a:r>
            <a:r>
              <a:rPr lang="en-US" sz="30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Muhammad S.A.W</a:t>
            </a:r>
          </a:p>
        </p:txBody>
      </p:sp>
    </p:spTree>
    <p:extLst>
      <p:ext uri="{BB962C8B-B14F-4D97-AF65-F5344CB8AC3E}">
        <p14:creationId xmlns:p14="http://schemas.microsoft.com/office/powerpoint/2010/main" val="1343944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r="491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754463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7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" y="762000"/>
            <a:ext cx="8866909" cy="6001643"/>
          </a:xfrm>
          <a:prstGeom prst="rect">
            <a:avLst/>
          </a:prstGeom>
          <a:gradFill>
            <a:gsLst>
              <a:gs pos="41000">
                <a:srgbClr val="D6C6ED">
                  <a:alpha val="63000"/>
                </a:srgbClr>
              </a:gs>
              <a:gs pos="0">
                <a:schemeClr val="accent4">
                  <a:lumMod val="20000"/>
                  <a:lumOff val="80000"/>
                  <a:alpha val="76000"/>
                </a:schemeClr>
              </a:gs>
              <a:gs pos="47000">
                <a:schemeClr val="accent4">
                  <a:tint val="37000"/>
                  <a:satMod val="300000"/>
                  <a:alpha val="70000"/>
                </a:schemeClr>
              </a:gs>
              <a:gs pos="73000">
                <a:schemeClr val="accent4">
                  <a:lumMod val="20000"/>
                  <a:lumOff val="80000"/>
                  <a:alpha val="85000"/>
                </a:schemeClr>
              </a:gs>
            </a:gsLst>
            <a:lin ang="16200000" scaled="0"/>
          </a:gradFill>
          <a:effectLst>
            <a:outerShdw dir="5400000" rotWithShape="0">
              <a:srgbClr val="000000">
                <a:alpha val="47000"/>
              </a:srgbClr>
            </a:outerShdw>
          </a:effectLst>
          <a:scene3d>
            <a:camera prst="orthographicFront"/>
            <a:lightRig rig="threePt" dir="t"/>
          </a:scene3d>
          <a:sp3d>
            <a:bevelT w="127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ms-MY" sz="2400" b="1" dirty="0">
                <a:solidFill>
                  <a:schemeClr val="accent5">
                    <a:lumMod val="50000"/>
                  </a:schemeClr>
                </a:solidFill>
              </a:rPr>
              <a:t>Ya Allah, jadikan puasa kami, puasa yang penuh keimanan dan keikhlasan. Kurniakanlah taufik-Mu agar kami memperolehi kebaikan Lailatul Qadr dan kesejahteraannya. Anugerahkanlah ketaqwaan kepada jiwa-jiwa kami. Sucikanlah jiwa ini, kerana sesungguhnya Engkaulah sebaik-baik Yang menyucikannya dan Engkaulah jua sebaik-baik Penolong dan Pelindungnya</a:t>
            </a:r>
            <a:r>
              <a:rPr lang="ms-MY" sz="2400" b="1" dirty="0" smtClean="0">
                <a:solidFill>
                  <a:schemeClr val="accent5">
                    <a:lumMod val="50000"/>
                  </a:schemeClr>
                </a:solidFill>
              </a:rPr>
              <a:t>.</a:t>
            </a:r>
          </a:p>
          <a:p>
            <a:pPr algn="just"/>
            <a:endParaRPr lang="ms-MY" sz="2400" b="1" dirty="0">
              <a:solidFill>
                <a:schemeClr val="accent5">
                  <a:lumMod val="50000"/>
                </a:schemeClr>
              </a:solidFill>
            </a:endParaRPr>
          </a:p>
          <a:p>
            <a:pPr algn="just"/>
            <a:r>
              <a:rPr lang="ms-MY" sz="2400" b="1" dirty="0">
                <a:solidFill>
                  <a:schemeClr val="accent5">
                    <a:lumMod val="50000"/>
                  </a:schemeClr>
                </a:solidFill>
              </a:rPr>
              <a:t>Ya Allah, jadikanlah al-Quran sebagai penghidup hati kami, cahaya penerang dada kami, penyingkap kesedihan kami dan penghilang kerisauan kami. Bantulah kami untuk mengingati-Mu, mensyukuri akan nikmat-Mu dan menunaikan seelok-elok ibadat kepada-Mu</a:t>
            </a:r>
            <a:r>
              <a:rPr lang="ms-MY" sz="2400" b="1" dirty="0" smtClean="0">
                <a:solidFill>
                  <a:schemeClr val="accent5">
                    <a:lumMod val="50000"/>
                  </a:schemeClr>
                </a:solidFill>
              </a:rPr>
              <a:t>.</a:t>
            </a:r>
          </a:p>
          <a:p>
            <a:pPr algn="just"/>
            <a:r>
              <a:rPr lang="ms-MY" sz="24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ms-MY" sz="2400" b="1" dirty="0">
              <a:solidFill>
                <a:schemeClr val="accent5">
                  <a:lumMod val="50000"/>
                </a:schemeClr>
              </a:solidFill>
            </a:endParaRPr>
          </a:p>
          <a:p>
            <a:pPr algn="just"/>
            <a:r>
              <a:rPr lang="ms-MY" sz="2400" b="1" dirty="0">
                <a:solidFill>
                  <a:schemeClr val="accent5">
                    <a:lumMod val="50000"/>
                  </a:schemeClr>
                </a:solidFill>
              </a:rPr>
              <a:t>Ya Allah, terimalah doa, solat, zakat, puasa dan segala ibadat kami. Sempurnakanlah segala kekurangan kami. Kurniakanlah keampunan taubat terhadap kesilapan kami. Sesungguhnya Engkaulah Tuhan Yang Maha Menerima taubat lagi Maha Pengasihani.</a:t>
            </a:r>
          </a:p>
        </p:txBody>
      </p:sp>
      <p:sp>
        <p:nvSpPr>
          <p:cNvPr id="5" name="Rectangle 4"/>
          <p:cNvSpPr/>
          <p:nvPr/>
        </p:nvSpPr>
        <p:spPr>
          <a:xfrm>
            <a:off x="152400" y="11430"/>
            <a:ext cx="20574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DOA …</a:t>
            </a:r>
            <a:endParaRPr lang="en-US" sz="48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26066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8000"/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60"/>
          <p:cNvSpPr txBox="1">
            <a:spLocks noChangeArrowheads="1"/>
          </p:cNvSpPr>
          <p:nvPr/>
        </p:nvSpPr>
        <p:spPr bwMode="auto">
          <a:xfrm>
            <a:off x="228600" y="1143000"/>
            <a:ext cx="8735886" cy="5201424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ar-SA" sz="5400" b="1" smtClean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رَبَّنَ</a:t>
            </a:r>
            <a:r>
              <a:rPr lang="ar-EG" sz="5400" b="1" smtClean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ا </a:t>
            </a:r>
            <a:r>
              <a:rPr lang="ar-EG" sz="54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آتِنَا فِي الدُّنْيَا حَسَنَةً وَفِي الآخِرَةِ حَسَنَةً </a:t>
            </a:r>
            <a:endParaRPr lang="en-US" sz="5400" b="1" dirty="0" smtClean="0">
              <a:solidFill>
                <a:srgbClr val="FFFF00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  <a:p>
            <a:pPr algn="ctr">
              <a:defRPr/>
            </a:pPr>
            <a:r>
              <a:rPr lang="ar-EG" sz="5400" b="1" dirty="0" smtClean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 </a:t>
            </a:r>
            <a:r>
              <a:rPr lang="ar-EG" sz="54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وَقِنَا عَذَابَ النَّارِ</a:t>
            </a:r>
            <a:r>
              <a:rPr lang="ar-EG" sz="5400" b="1" dirty="0" smtClean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.</a:t>
            </a:r>
            <a:endParaRPr lang="en-US" sz="5400" b="1" dirty="0" smtClean="0">
              <a:solidFill>
                <a:srgbClr val="FFFF00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  <a:p>
            <a:pPr algn="ctr">
              <a:defRPr/>
            </a:pPr>
            <a:r>
              <a:rPr lang="en-US" sz="2800" b="1" dirty="0" err="1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Kurniakanlah</a:t>
            </a:r>
            <a:r>
              <a:rPr lang="en-US" sz="2800" b="1" dirty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b="1" dirty="0" err="1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Kepada</a:t>
            </a:r>
            <a:r>
              <a:rPr lang="en-US" sz="2800" b="1" dirty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Kami </a:t>
            </a:r>
            <a:r>
              <a:rPr lang="en-US" sz="2800" b="1" dirty="0" err="1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Kebaikan</a:t>
            </a:r>
            <a:r>
              <a:rPr lang="en-US" sz="2800" b="1" dirty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Di </a:t>
            </a:r>
            <a:r>
              <a:rPr lang="en-US" sz="2800" b="1" dirty="0" err="1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Dunia</a:t>
            </a:r>
            <a:r>
              <a:rPr lang="en-US" sz="2800" b="1" dirty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Dan </a:t>
            </a:r>
            <a:r>
              <a:rPr lang="en-US" sz="2800" b="1" dirty="0" err="1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Kebaikan</a:t>
            </a:r>
            <a:r>
              <a:rPr lang="en-US" sz="2800" b="1" dirty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Di </a:t>
            </a:r>
            <a:r>
              <a:rPr lang="en-US" sz="2800" b="1" dirty="0" err="1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Akhirat</a:t>
            </a:r>
            <a:r>
              <a:rPr lang="en-US" sz="2800" b="1" dirty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Serta </a:t>
            </a:r>
            <a:r>
              <a:rPr lang="en-US" sz="2800" b="1" dirty="0" err="1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Hindarilah</a:t>
            </a:r>
            <a:r>
              <a:rPr lang="en-US" sz="2800" b="1" dirty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Kami Dari </a:t>
            </a:r>
            <a:r>
              <a:rPr lang="en-US" sz="2800" b="1" dirty="0" err="1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Seksaan</a:t>
            </a:r>
            <a:r>
              <a:rPr lang="en-US" sz="2800" b="1" dirty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b="1" dirty="0" err="1" smtClean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Neraka</a:t>
            </a:r>
            <a:endParaRPr lang="en-US" sz="2800" b="1" dirty="0" smtClean="0">
              <a:ln w="12700">
                <a:solidFill>
                  <a:sysClr val="windowText" lastClr="000000"/>
                </a:solidFill>
              </a:ln>
              <a:solidFill>
                <a:prstClr val="white"/>
              </a:solidFill>
              <a:effectLst>
                <a:glow rad="101600">
                  <a:prstClr val="black">
                    <a:alpha val="4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charset="0"/>
            </a:endParaRPr>
          </a:p>
          <a:p>
            <a:pPr algn="ctr">
              <a:defRPr/>
            </a:pPr>
            <a:endParaRPr lang="en-US" sz="2800" b="1" dirty="0">
              <a:solidFill>
                <a:srgbClr val="FFFF00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  <a:p>
            <a:pPr algn="ctr">
              <a:defRPr/>
            </a:pPr>
            <a:endParaRPr lang="en-US" sz="2800" b="1" dirty="0" smtClean="0">
              <a:solidFill>
                <a:schemeClr val="bg1">
                  <a:lumMod val="50000"/>
                </a:schemeClr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  <a:p>
            <a:pPr algn="ctr">
              <a:defRPr/>
            </a:pPr>
            <a:r>
              <a:rPr lang="ar-EG" sz="4000" b="1" dirty="0" smtClean="0">
                <a:solidFill>
                  <a:schemeClr val="bg1">
                    <a:lumMod val="50000"/>
                  </a:schemeClr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 </a:t>
            </a:r>
            <a:r>
              <a:rPr lang="ar-EG" sz="4400" b="1" dirty="0">
                <a:solidFill>
                  <a:schemeClr val="bg1">
                    <a:lumMod val="50000"/>
                  </a:schemeClr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وَصَلَّى اللهُ عَلىَ سَيِّدِنَا مُحَمَّدٍ وَعَلىَ آلِهِ وَصَحْبِهِ وَسَلَّمْ</a:t>
            </a:r>
            <a:r>
              <a:rPr lang="ar-EG" sz="4400" b="1" dirty="0" smtClean="0">
                <a:solidFill>
                  <a:schemeClr val="bg1">
                    <a:lumMod val="50000"/>
                  </a:schemeClr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.</a:t>
            </a:r>
            <a:endParaRPr lang="en-US" sz="4400" b="1" dirty="0" smtClean="0">
              <a:solidFill>
                <a:schemeClr val="bg1">
                  <a:lumMod val="50000"/>
                </a:schemeClr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  <a:p>
            <a:pPr algn="ctr">
              <a:defRPr/>
            </a:pPr>
            <a:r>
              <a:rPr lang="ar-EG" sz="4000" b="1" dirty="0" smtClean="0">
                <a:solidFill>
                  <a:schemeClr val="bg1">
                    <a:lumMod val="50000"/>
                  </a:schemeClr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 وَالْحَمْدُ </a:t>
            </a:r>
            <a:r>
              <a:rPr lang="ar-EG" sz="4000" b="1" dirty="0">
                <a:solidFill>
                  <a:schemeClr val="bg1">
                    <a:lumMod val="50000"/>
                  </a:schemeClr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للهِ رَبِّ </a:t>
            </a:r>
            <a:r>
              <a:rPr lang="ar-EG" sz="3600" b="1" dirty="0" smtClean="0">
                <a:solidFill>
                  <a:schemeClr val="bg1">
                    <a:lumMod val="50000"/>
                  </a:schemeClr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الْعَالَمِيْنَ.</a:t>
            </a:r>
            <a:endParaRPr lang="en-US" sz="3600" b="1" dirty="0" smtClean="0">
              <a:solidFill>
                <a:schemeClr val="bg1">
                  <a:lumMod val="50000"/>
                </a:schemeClr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152400"/>
            <a:ext cx="42672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DOA PENUTUP…</a:t>
            </a:r>
            <a:endParaRPr lang="en-US" sz="36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03644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57200" y="457200"/>
            <a:ext cx="8382000" cy="5976664"/>
          </a:xfrm>
          <a:prstGeom prst="rect">
            <a:avLst/>
          </a:prstGeom>
          <a:gradFill>
            <a:gsLst>
              <a:gs pos="0">
                <a:schemeClr val="accent1">
                  <a:tint val="50000"/>
                  <a:satMod val="300000"/>
                </a:schemeClr>
              </a:gs>
              <a:gs pos="0">
                <a:schemeClr val="accent1">
                  <a:tint val="37000"/>
                  <a:satMod val="300000"/>
                  <a:alpha val="23000"/>
                </a:schemeClr>
              </a:gs>
              <a:gs pos="0">
                <a:schemeClr val="accent1">
                  <a:tint val="15000"/>
                  <a:satMod val="350000"/>
                  <a:alpha val="32000"/>
                </a:schemeClr>
              </a:gs>
            </a:gsLst>
          </a:gradFill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defRPr/>
            </a:pPr>
            <a:endParaRPr lang="ar-SA" sz="4000" b="1" dirty="0">
              <a:ln/>
              <a:solidFill>
                <a:schemeClr val="accent3"/>
              </a:solidFill>
              <a:latin typeface="Monotype Corsiva" pitchFamily="66" charset="0"/>
              <a:cs typeface="Arial" pitchFamily="34" charset="0"/>
            </a:endParaRPr>
          </a:p>
          <a:p>
            <a:pPr algn="ctr">
              <a:defRPr/>
            </a:pPr>
            <a:r>
              <a:rPr lang="ar-SA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Monotype Corsiva" pitchFamily="66" charset="0"/>
                <a:cs typeface="Arial" pitchFamily="34" charset="0"/>
              </a:rPr>
              <a:t>عِبَادَ اللهِ!</a:t>
            </a:r>
          </a:p>
          <a:p>
            <a:pPr algn="ctr">
              <a:defRPr/>
            </a:pPr>
            <a:endParaRPr lang="en-MY" sz="1600" b="1" dirty="0">
              <a:ln/>
              <a:solidFill>
                <a:schemeClr val="accent3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905" indent="-3175" algn="ctr" rtl="1">
              <a:lnSpc>
                <a:spcPct val="115000"/>
              </a:lnSpc>
              <a:spcAft>
                <a:spcPts val="0"/>
              </a:spcAft>
              <a:tabLst>
                <a:tab pos="2286000" algn="r"/>
              </a:tabLst>
            </a:pPr>
            <a:r>
              <a:rPr lang="ar-SA" sz="5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اُذْكُرُوْا اللهَ الْعَظِيْمَ يَذْكُرْكُمْ، </a:t>
            </a:r>
            <a:endParaRPr lang="en-US" sz="5400" b="1" dirty="0" smtClean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905" indent="-3175" algn="ctr" rtl="1">
              <a:lnSpc>
                <a:spcPct val="115000"/>
              </a:lnSpc>
              <a:spcAft>
                <a:spcPts val="0"/>
              </a:spcAft>
              <a:tabLst>
                <a:tab pos="2286000" algn="r"/>
              </a:tabLst>
            </a:pPr>
            <a:endParaRPr lang="en-US" sz="1400" b="1" dirty="0" smtClean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905" indent="-3175" algn="ctr" rtl="1">
              <a:lnSpc>
                <a:spcPct val="115000"/>
              </a:lnSpc>
              <a:spcAft>
                <a:spcPts val="0"/>
              </a:spcAft>
              <a:tabLst>
                <a:tab pos="2286000" algn="r"/>
              </a:tabLst>
            </a:pPr>
            <a:r>
              <a:rPr lang="ar-SA" sz="5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وَاشْكُرُوْهُ </a:t>
            </a:r>
            <a:r>
              <a:rPr lang="ar-SA" sz="5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عَلَى نِعَمِهِ يَزِدْكُمْ</a:t>
            </a:r>
            <a:r>
              <a:rPr lang="ar-SA" sz="5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،</a:t>
            </a:r>
            <a:endParaRPr lang="en-US" sz="5400" b="1" dirty="0" smtClean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905" indent="-3175" algn="ctr" rtl="1">
              <a:lnSpc>
                <a:spcPct val="115000"/>
              </a:lnSpc>
              <a:spcAft>
                <a:spcPts val="0"/>
              </a:spcAft>
              <a:tabLst>
                <a:tab pos="2286000" algn="r"/>
              </a:tabLst>
            </a:pPr>
            <a:endParaRPr lang="en-US" sz="14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905" indent="-3175" algn="ctr" rtl="1">
              <a:lnSpc>
                <a:spcPct val="115000"/>
              </a:lnSpc>
              <a:spcAft>
                <a:spcPts val="0"/>
              </a:spcAft>
              <a:tabLst>
                <a:tab pos="2286000" algn="r"/>
              </a:tabLst>
            </a:pPr>
            <a:endParaRPr lang="en-MY" sz="16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/>
            <a:r>
              <a:rPr lang="ar-SA" sz="48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ea typeface="Calibri" panose="020F0502020204030204" pitchFamily="34" charset="0"/>
                <a:cs typeface="Calibri" panose="020F0502020204030204" pitchFamily="34" charset="0"/>
              </a:rPr>
              <a:t>وَلَذِكْرُ اللهِ أَكْبَرُ، وَاللهُ يَعْلَمُ مَا تَصْنَعُوْنَ</a:t>
            </a:r>
            <a:endParaRPr lang="ar-SA" sz="48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Monotype Corsiva" pitchFamily="66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397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83586" y="404664"/>
            <a:ext cx="8382000" cy="5976664"/>
          </a:xfrm>
          <a:prstGeom prst="rect">
            <a:avLst/>
          </a:prstGeom>
          <a:gradFill>
            <a:gsLst>
              <a:gs pos="0">
                <a:schemeClr val="accent1">
                  <a:tint val="50000"/>
                  <a:satMod val="300000"/>
                  <a:alpha val="34000"/>
                </a:schemeClr>
              </a:gs>
              <a:gs pos="0">
                <a:schemeClr val="accent1">
                  <a:tint val="37000"/>
                  <a:satMod val="300000"/>
                  <a:alpha val="23000"/>
                </a:schemeClr>
              </a:gs>
              <a:gs pos="0">
                <a:schemeClr val="accent1">
                  <a:tint val="15000"/>
                  <a:satMod val="350000"/>
                  <a:alpha val="32000"/>
                </a:schemeClr>
              </a:gs>
            </a:gsLst>
          </a:gradFill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defRPr/>
            </a:pPr>
            <a:endParaRPr lang="ar-SA" sz="9600" b="1" dirty="0">
              <a:ln/>
              <a:solidFill>
                <a:schemeClr val="accent3"/>
              </a:solidFill>
              <a:latin typeface="Monotype Corsiva" pitchFamily="66" charset="0"/>
              <a:cs typeface="Arial" pitchFamily="34" charset="0"/>
            </a:endParaRPr>
          </a:p>
          <a:p>
            <a:pPr algn="ctr">
              <a:defRPr/>
            </a:pPr>
            <a:r>
              <a:rPr lang="ar-SA" sz="7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Monotype Corsiva" pitchFamily="66" charset="0"/>
              </a:rPr>
              <a:t>قُوْمُوْا إِلَى صَلاتِكُمْ</a:t>
            </a:r>
            <a:r>
              <a:rPr lang="ar-SA" sz="72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Monotype Corsiva" pitchFamily="66" charset="0"/>
              </a:rPr>
              <a:t>،</a:t>
            </a:r>
            <a:endParaRPr lang="en-US" sz="7200" b="1" dirty="0" smtClean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Monotype Corsiva" pitchFamily="66" charset="0"/>
            </a:endParaRPr>
          </a:p>
          <a:p>
            <a:pPr algn="ctr">
              <a:defRPr/>
            </a:pPr>
            <a:endParaRPr lang="en-US" sz="72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Monotype Corsiva" pitchFamily="66" charset="0"/>
            </a:endParaRPr>
          </a:p>
          <a:p>
            <a:pPr algn="ctr">
              <a:defRPr/>
            </a:pPr>
            <a:r>
              <a:rPr lang="ar-SA" sz="72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Monotype Corsiva" pitchFamily="66" charset="0"/>
              </a:rPr>
              <a:t> </a:t>
            </a:r>
            <a:r>
              <a:rPr lang="ar-SA" sz="7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Monotype Corsiva" pitchFamily="66" charset="0"/>
              </a:rPr>
              <a:t>يَرْحَمْكُمُ </a:t>
            </a:r>
            <a:r>
              <a:rPr lang="ar-SA" sz="72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Monotype Corsiva" pitchFamily="66" charset="0"/>
              </a:rPr>
              <a:t>الله</a:t>
            </a:r>
            <a:endParaRPr lang="en-MY" sz="7200" b="1" dirty="0">
              <a:ln/>
              <a:solidFill>
                <a:schemeClr val="accent3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95536" y="260648"/>
            <a:ext cx="8382000" cy="828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 b="1" dirty="0">
              <a:ln w="18415" cmpd="sng">
                <a:solidFill>
                  <a:prstClr val="black"/>
                </a:solidFill>
                <a:prstDash val="solid"/>
              </a:ln>
              <a:solidFill>
                <a:prstClr val="white"/>
              </a:solidFill>
              <a:effectLst>
                <a:glow rad="63500">
                  <a:prstClr val="black">
                    <a:alpha val="40000"/>
                  </a:prst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onotype Corsiva" pitchFamily="66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8114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8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3400" y="838200"/>
            <a:ext cx="8153400" cy="1938992"/>
          </a:xfrm>
          <a:prstGeom prst="rect">
            <a:avLst/>
          </a:prstGeom>
          <a:solidFill>
            <a:srgbClr val="7030A0">
              <a:alpha val="51000"/>
            </a:srgbClr>
          </a:solidFill>
        </p:spPr>
        <p:txBody>
          <a:bodyPr wrap="square">
            <a:spAutoFit/>
          </a:bodyPr>
          <a:lstStyle/>
          <a:p>
            <a:pPr algn="ctr" rtl="1"/>
            <a:r>
              <a:rPr lang="ar-SA" sz="72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اتَّقُوا </a:t>
            </a:r>
            <a:r>
              <a:rPr lang="ar-SA" sz="72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اللهَ </a:t>
            </a:r>
            <a:r>
              <a:rPr lang="en-US" sz="28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 </a:t>
            </a:r>
          </a:p>
          <a:p>
            <a:pPr algn="ctr" rtl="1"/>
            <a:r>
              <a:rPr lang="ar-SA" sz="4800" b="1" dirty="0">
                <a:solidFill>
                  <a:schemeClr val="bg1"/>
                </a:solidFill>
              </a:rPr>
              <a:t>وَاعْلَمُوْا أَنَّ اللهَ مَعَ الْمُتَّقِيْنَ</a:t>
            </a:r>
            <a:endParaRPr lang="ms-MY" sz="4800" b="1" dirty="0">
              <a:ln>
                <a:solidFill>
                  <a:srgbClr val="FFC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itchFamily="18" charset="-78"/>
              <a:cs typeface="Traditional Arabic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2971800"/>
            <a:ext cx="8686800" cy="3539430"/>
          </a:xfrm>
          <a:prstGeom prst="rect">
            <a:avLst/>
          </a:prstGeom>
          <a:solidFill>
            <a:schemeClr val="bg1">
              <a:alpha val="26000"/>
            </a:schemeClr>
          </a:solidFill>
          <a:ln w="9525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800" b="1" dirty="0" err="1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Sempena</a:t>
            </a:r>
            <a:r>
              <a:rPr lang="es-ES" sz="2800" b="1" dirty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s-ES" sz="2800" b="1" dirty="0" err="1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dengan</a:t>
            </a:r>
            <a:r>
              <a:rPr lang="es-ES" sz="2800" b="1" dirty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masa yang </a:t>
            </a:r>
            <a:r>
              <a:rPr lang="es-ES" sz="2800" b="1" dirty="0" err="1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masih</a:t>
            </a:r>
            <a:r>
              <a:rPr lang="es-ES" sz="2800" b="1" dirty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s-ES" sz="2800" b="1" dirty="0" err="1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berbaki</a:t>
            </a:r>
            <a:r>
              <a:rPr lang="es-ES" sz="2800" b="1" dirty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s-ES" sz="2800" b="1" dirty="0" err="1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dalam</a:t>
            </a:r>
            <a:r>
              <a:rPr lang="es-ES" sz="2800" b="1" dirty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s-ES" sz="2800" b="1" dirty="0" err="1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bulan</a:t>
            </a:r>
            <a:r>
              <a:rPr lang="es-ES" sz="2800" b="1" dirty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s-ES" sz="2800" b="1" dirty="0" err="1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Ramadan</a:t>
            </a:r>
            <a:r>
              <a:rPr lang="es-ES" sz="2800" b="1" dirty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yang </a:t>
            </a:r>
            <a:r>
              <a:rPr lang="es-ES" sz="2800" b="1" dirty="0" err="1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mulia</a:t>
            </a:r>
            <a:r>
              <a:rPr lang="es-ES" sz="2800" b="1" dirty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s-ES" sz="2800" b="1" dirty="0" err="1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ini</a:t>
            </a:r>
            <a:r>
              <a:rPr lang="es-ES" sz="2800" b="1" dirty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s-ES" sz="2800" b="1" dirty="0" err="1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marilah</a:t>
            </a:r>
            <a:r>
              <a:rPr lang="es-ES" sz="2800" b="1" dirty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sama-sama </a:t>
            </a:r>
            <a:r>
              <a:rPr lang="es-ES" sz="2800" b="1" dirty="0" err="1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kita</a:t>
            </a:r>
            <a:r>
              <a:rPr lang="es-ES" sz="2800" b="1" dirty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s-ES" sz="2800" b="1" dirty="0" err="1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meningkatkan</a:t>
            </a:r>
            <a:r>
              <a:rPr lang="es-ES" sz="2800" b="1" dirty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s-ES" sz="2800" b="1" dirty="0" err="1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lagi</a:t>
            </a:r>
            <a:r>
              <a:rPr lang="es-ES" sz="2800" b="1" dirty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s-ES" sz="2800" b="1" dirty="0" err="1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ketaatan</a:t>
            </a:r>
            <a:r>
              <a:rPr lang="es-ES" sz="2800" b="1" dirty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dan </a:t>
            </a:r>
            <a:r>
              <a:rPr lang="es-ES" sz="2800" b="1" dirty="0" err="1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ketakwaan</a:t>
            </a:r>
            <a:r>
              <a:rPr lang="es-ES" sz="2800" b="1" dirty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s-ES" sz="2800" b="1" dirty="0" err="1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kepada</a:t>
            </a:r>
            <a:r>
              <a:rPr lang="es-ES" sz="2800" b="1" dirty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s-ES" sz="2800" b="1" dirty="0" err="1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Allah</a:t>
            </a:r>
            <a:r>
              <a:rPr lang="es-ES" sz="2800" b="1" dirty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s-ES" sz="2800" b="1" dirty="0" smtClean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SWT </a:t>
            </a:r>
            <a:r>
              <a:rPr lang="es-ES" sz="2800" b="1" dirty="0" err="1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dengan</a:t>
            </a:r>
            <a:r>
              <a:rPr lang="es-ES" sz="2800" b="1" dirty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s-ES" sz="2800" b="1" dirty="0" err="1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melaksanakan</a:t>
            </a:r>
            <a:r>
              <a:rPr lang="es-ES" sz="2800" b="1" dirty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s-ES" sz="2800" b="1" dirty="0" err="1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segala</a:t>
            </a:r>
            <a:r>
              <a:rPr lang="es-ES" sz="2800" b="1" dirty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s-ES" sz="2800" b="1" dirty="0" err="1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suruhanNya</a:t>
            </a:r>
            <a:r>
              <a:rPr lang="es-ES" sz="2800" b="1" dirty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dan </a:t>
            </a:r>
            <a:r>
              <a:rPr lang="es-ES" sz="2800" b="1" dirty="0" err="1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meninggalkan</a:t>
            </a:r>
            <a:r>
              <a:rPr lang="es-ES" sz="2800" b="1" dirty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s-ES" sz="2800" b="1" dirty="0" err="1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segala</a:t>
            </a:r>
            <a:r>
              <a:rPr lang="es-ES" sz="2800" b="1" dirty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s-ES" sz="2800" b="1" dirty="0" err="1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laranganNya</a:t>
            </a:r>
            <a:r>
              <a:rPr lang="es-ES" sz="2800" b="1" dirty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. </a:t>
            </a:r>
            <a:r>
              <a:rPr lang="es-ES" sz="2800" b="1" dirty="0" err="1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Mudah-mudahan</a:t>
            </a:r>
            <a:r>
              <a:rPr lang="es-ES" sz="2800" b="1" dirty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 </a:t>
            </a:r>
            <a:r>
              <a:rPr lang="es-ES" sz="2800" b="1" dirty="0" err="1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hidup</a:t>
            </a:r>
            <a:r>
              <a:rPr lang="es-ES" sz="2800" b="1" dirty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s-ES" sz="2800" b="1" dirty="0" err="1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kita</a:t>
            </a:r>
            <a:r>
              <a:rPr lang="es-ES" sz="2800" b="1" dirty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s-ES" sz="2800" b="1" dirty="0" err="1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sentiasa</a:t>
            </a:r>
            <a:r>
              <a:rPr lang="es-ES" sz="2800" b="1" dirty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s-ES" sz="2800" b="1" dirty="0" err="1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dilindungi</a:t>
            </a:r>
            <a:r>
              <a:rPr lang="es-ES" sz="2800" b="1" dirty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dan </a:t>
            </a:r>
            <a:r>
              <a:rPr lang="es-ES" sz="2800" b="1" dirty="0" err="1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dirahmati</a:t>
            </a:r>
            <a:r>
              <a:rPr lang="es-ES" sz="2800" b="1" dirty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s-ES" sz="2800" b="1" dirty="0" err="1" smtClean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Allah</a:t>
            </a:r>
            <a:endParaRPr lang="en-US" sz="2800" b="1" dirty="0" smtClean="0">
              <a:ln w="19050" cmpd="sng">
                <a:solidFill>
                  <a:schemeClr val="tx1"/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glow rad="101600">
                  <a:schemeClr val="tx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13422" y="152400"/>
            <a:ext cx="7762821" cy="584775"/>
          </a:xfrm>
          <a:prstGeom prst="rect">
            <a:avLst/>
          </a:prstGeom>
          <a:solidFill>
            <a:srgbClr val="FF0000">
              <a:alpha val="60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Pesanan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Takwa</a:t>
            </a:r>
            <a:endParaRPr lang="en-US" sz="32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3944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0" y="990600"/>
            <a:ext cx="48768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CanUp">
              <a:avLst/>
            </a:prstTxWarp>
            <a:spAutoFit/>
          </a:bodyPr>
          <a:lstStyle/>
          <a:p>
            <a:pPr algn="ctr"/>
            <a:r>
              <a:rPr lang="en-US" sz="4800" u="sng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gency FB" pitchFamily="34" charset="0"/>
              </a:rPr>
              <a:t>Tajuk</a:t>
            </a:r>
            <a:r>
              <a:rPr lang="en-US" sz="4800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gency FB" pitchFamily="34" charset="0"/>
              </a:rPr>
              <a:t> Khutbah </a:t>
            </a:r>
            <a:r>
              <a:rPr lang="en-US" sz="4800" u="sng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gency FB" pitchFamily="34" charset="0"/>
              </a:rPr>
              <a:t>Hari</a:t>
            </a:r>
            <a:r>
              <a:rPr lang="en-US" sz="4800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gency FB" pitchFamily="34" charset="0"/>
              </a:rPr>
              <a:t> </a:t>
            </a:r>
            <a:r>
              <a:rPr lang="en-US" sz="4800" u="sng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gency FB" pitchFamily="34" charset="0"/>
              </a:rPr>
              <a:t>Ini</a:t>
            </a:r>
            <a:r>
              <a:rPr lang="en-US" sz="4800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gency FB" pitchFamily="34" charset="0"/>
              </a:rPr>
              <a:t> :</a:t>
            </a:r>
            <a:endParaRPr lang="en-US" sz="4800" u="sng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gency FB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200400" y="2057400"/>
            <a:ext cx="2743200" cy="1200329"/>
          </a:xfrm>
          <a:prstGeom prst="rect">
            <a:avLst/>
          </a:prstGeom>
          <a:solidFill>
            <a:srgbClr val="002060">
              <a:alpha val="16000"/>
            </a:srgbClr>
          </a:solidFill>
        </p:spPr>
        <p:txBody>
          <a:bodyPr wrap="square">
            <a:spAutoFit/>
          </a:bodyPr>
          <a:lstStyle/>
          <a:p>
            <a:pPr algn="ctr"/>
            <a:r>
              <a:rPr lang="fi-FI" sz="2400" b="1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22 April 2022</a:t>
            </a:r>
          </a:p>
          <a:p>
            <a:pPr algn="ctr"/>
            <a:r>
              <a:rPr lang="fi-FI" sz="2400" b="1" i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 BERKLEY" pitchFamily="2" charset="0"/>
              </a:rPr>
              <a:t>Bersamaan</a:t>
            </a:r>
            <a:endParaRPr lang="fi-FI" sz="2400" b="1" i="1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 BERKLEY" pitchFamily="2" charset="0"/>
            </a:endParaRPr>
          </a:p>
          <a:p>
            <a:pPr algn="ctr"/>
            <a:r>
              <a:rPr lang="fi-FI" sz="2400" b="1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20 Ramadan 1443</a:t>
            </a:r>
            <a:endParaRPr lang="fi-FI" sz="2400" b="1" dirty="0">
              <a:ln w="1905"/>
              <a:solidFill>
                <a:srgbClr val="00B0F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200" y="3429000"/>
            <a:ext cx="8915400" cy="313932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it-IT" sz="66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erlin Sans FB Demi" panose="020E0802020502020306" pitchFamily="34" charset="0"/>
              </a:rPr>
              <a:t>LAILATUL QADAR DICARI, KEAMPUNAN ALLAH DIPEROLEHI</a:t>
            </a:r>
            <a:endParaRPr lang="fi-FI" sz="66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7638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16" presetClass="emph" presetSubtype="0" fill="hold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6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Callout 1"/>
          <p:cNvSpPr/>
          <p:nvPr/>
        </p:nvSpPr>
        <p:spPr>
          <a:xfrm>
            <a:off x="2438400" y="609600"/>
            <a:ext cx="4495800" cy="1447800"/>
          </a:xfrm>
          <a:prstGeom prst="downArrowCallout">
            <a:avLst>
              <a:gd name="adj1" fmla="val 24430"/>
              <a:gd name="adj2" fmla="val 24166"/>
              <a:gd name="adj3" fmla="val 25000"/>
              <a:gd name="adj4" fmla="val 56293"/>
            </a:avLst>
          </a:prstGeom>
          <a:solidFill>
            <a:schemeClr val="tx2">
              <a:lumMod val="20000"/>
              <a:lumOff val="80000"/>
              <a:alpha val="5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4000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</a:rPr>
              <a:t>Lailatul</a:t>
            </a:r>
            <a:r>
              <a:rPr lang="en-US" sz="4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4000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</a:rPr>
              <a:t>Qadar</a:t>
            </a:r>
            <a:r>
              <a:rPr lang="en-US" sz="4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</a:rPr>
              <a:t> </a:t>
            </a:r>
            <a:endParaRPr lang="en-US" sz="4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85800" y="2133600"/>
            <a:ext cx="8077200" cy="1447800"/>
          </a:xfrm>
          <a:prstGeom prst="roundRect">
            <a:avLst/>
          </a:prstGeom>
          <a:solidFill>
            <a:schemeClr val="accent5">
              <a:lumMod val="20000"/>
              <a:lumOff val="80000"/>
              <a:alpha val="8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32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Merupakan </a:t>
            </a:r>
            <a:r>
              <a:rPr lang="sv-SE" sz="32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satu malam yang paling mulia di sisi Allah yang berlaku pada bulan </a:t>
            </a:r>
            <a:r>
              <a:rPr lang="sv-SE" sz="32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Ramadan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952500" y="3810000"/>
            <a:ext cx="7467600" cy="2819400"/>
          </a:xfrm>
          <a:prstGeom prst="roundRect">
            <a:avLst/>
          </a:prstGeom>
          <a:solidFill>
            <a:schemeClr val="accent5">
              <a:lumMod val="20000"/>
              <a:lumOff val="80000"/>
              <a:alpha val="8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32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Dirahsiakan daripada </a:t>
            </a:r>
            <a:r>
              <a:rPr lang="sv-SE" sz="3200" b="1" dirty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pengetahuan hamba-Nya demi menggalakkan mereka untuk menghayati malam-malam bulan Ramadan secara menyeluruh, tanpa memilih malam-malam yang tertentu</a:t>
            </a:r>
            <a:endParaRPr lang="en-US" sz="3200" b="1" dirty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66991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6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Callout 1"/>
          <p:cNvSpPr/>
          <p:nvPr/>
        </p:nvSpPr>
        <p:spPr>
          <a:xfrm>
            <a:off x="2438400" y="533400"/>
            <a:ext cx="4495800" cy="1447800"/>
          </a:xfrm>
          <a:prstGeom prst="downArrowCallout">
            <a:avLst>
              <a:gd name="adj1" fmla="val 24430"/>
              <a:gd name="adj2" fmla="val 24166"/>
              <a:gd name="adj3" fmla="val 25000"/>
              <a:gd name="adj4" fmla="val 56293"/>
            </a:avLst>
          </a:prstGeom>
          <a:solidFill>
            <a:schemeClr val="tx2">
              <a:lumMod val="20000"/>
              <a:lumOff val="80000"/>
              <a:alpha val="5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4000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</a:rPr>
              <a:t>Lailatul</a:t>
            </a:r>
            <a:r>
              <a:rPr lang="en-US" sz="4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4000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</a:rPr>
              <a:t>Qadar</a:t>
            </a:r>
            <a:r>
              <a:rPr lang="en-US" sz="4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</a:rPr>
              <a:t> </a:t>
            </a:r>
            <a:endParaRPr lang="en-US" sz="4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85800" y="2133600"/>
            <a:ext cx="8077200" cy="1447800"/>
          </a:xfrm>
          <a:prstGeom prst="roundRect">
            <a:avLst/>
          </a:prstGeom>
          <a:solidFill>
            <a:schemeClr val="accent5">
              <a:lumMod val="20000"/>
              <a:lumOff val="80000"/>
              <a:alpha val="8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40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Malam </a:t>
            </a:r>
            <a:r>
              <a:rPr lang="sv-SE" sz="40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penuh dengan keberkatan </a:t>
            </a:r>
            <a:endParaRPr lang="sv-SE" sz="4000" b="1" dirty="0" smtClean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sv-SE" sz="40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daripada </a:t>
            </a:r>
            <a:r>
              <a:rPr lang="sv-SE" sz="40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Allah </a:t>
            </a:r>
            <a:r>
              <a:rPr lang="sv-SE" sz="40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SWT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952500" y="3810000"/>
            <a:ext cx="7467600" cy="2819400"/>
          </a:xfrm>
          <a:prstGeom prst="roundRect">
            <a:avLst/>
          </a:prstGeom>
          <a:solidFill>
            <a:schemeClr val="accent5">
              <a:lumMod val="20000"/>
              <a:lumOff val="80000"/>
              <a:alpha val="8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32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Malam  </a:t>
            </a:r>
            <a:r>
              <a:rPr lang="sv-SE" sz="3200" b="1" dirty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yang paling istimewa buat umat Nabi Muhammad </a:t>
            </a:r>
            <a:r>
              <a:rPr lang="sv-SE" sz="32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SAW kerana </a:t>
            </a:r>
            <a:r>
              <a:rPr lang="sv-SE" sz="3200" b="1" dirty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segala ibadat yang dilakukan bertepatan dengan malam tersebut akan mendapat ganjaran lebih baik dari seribu bulan</a:t>
            </a:r>
            <a:endParaRPr lang="en-US" sz="3200" b="1" dirty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10178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67760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12407964</TotalTime>
  <Words>1500</Words>
  <Application>Microsoft Office PowerPoint</Application>
  <PresentationFormat>On-screen Show (4:3)</PresentationFormat>
  <Paragraphs>166</Paragraphs>
  <Slides>44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44</vt:i4>
      </vt:variant>
    </vt:vector>
  </HeadingPairs>
  <TitlesOfParts>
    <vt:vector size="62" baseType="lpstr">
      <vt:lpstr>Agency FB</vt:lpstr>
      <vt:lpstr>Aharoni</vt:lpstr>
      <vt:lpstr>AR BERKLEY</vt:lpstr>
      <vt:lpstr>Arial</vt:lpstr>
      <vt:lpstr>Arial Black</vt:lpstr>
      <vt:lpstr>Arial Rounded MT Bold</vt:lpstr>
      <vt:lpstr>Arial Unicode MS</vt:lpstr>
      <vt:lpstr>Bahnschrift Condensed</vt:lpstr>
      <vt:lpstr>Berlin Sans FB Demi</vt:lpstr>
      <vt:lpstr>Bernard MT Condensed</vt:lpstr>
      <vt:lpstr>Calibri</vt:lpstr>
      <vt:lpstr>Century Schoolbook</vt:lpstr>
      <vt:lpstr>Monotype Corsiva</vt:lpstr>
      <vt:lpstr>Times New Roman</vt:lpstr>
      <vt:lpstr>Traditional Arabic</vt:lpstr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AzlinaDaud</dc:creator>
  <cp:lastModifiedBy>JHEAT</cp:lastModifiedBy>
  <cp:revision>509</cp:revision>
  <dcterms:created xsi:type="dcterms:W3CDTF">2017-12-24T04:47:57Z</dcterms:created>
  <dcterms:modified xsi:type="dcterms:W3CDTF">2022-04-20T03:31:59Z</dcterms:modified>
</cp:coreProperties>
</file>